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86" r:id="rId2"/>
    <p:sldId id="291" r:id="rId3"/>
    <p:sldId id="292" r:id="rId4"/>
    <p:sldId id="293" r:id="rId5"/>
    <p:sldId id="294" r:id="rId6"/>
    <p:sldId id="295" r:id="rId7"/>
    <p:sldId id="287" r:id="rId8"/>
    <p:sldId id="288" r:id="rId9"/>
    <p:sldId id="289" r:id="rId10"/>
    <p:sldId id="290" r:id="rId11"/>
    <p:sldId id="269" r:id="rId12"/>
    <p:sldId id="270" r:id="rId13"/>
    <p:sldId id="271" r:id="rId14"/>
    <p:sldId id="272" r:id="rId15"/>
    <p:sldId id="264" r:id="rId16"/>
    <p:sldId id="265" r:id="rId17"/>
    <p:sldId id="266" r:id="rId18"/>
    <p:sldId id="267" r:id="rId19"/>
    <p:sldId id="268" r:id="rId20"/>
    <p:sldId id="273" r:id="rId21"/>
    <p:sldId id="274" r:id="rId22"/>
    <p:sldId id="276" r:id="rId23"/>
    <p:sldId id="284" r:id="rId24"/>
    <p:sldId id="282" r:id="rId25"/>
    <p:sldId id="277" r:id="rId26"/>
    <p:sldId id="283" r:id="rId27"/>
    <p:sldId id="278" r:id="rId28"/>
    <p:sldId id="279" r:id="rId29"/>
    <p:sldId id="280" r:id="rId30"/>
    <p:sldId id="281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 snapToObjects="1">
      <p:cViewPr varScale="1">
        <p:scale>
          <a:sx n="65" d="100"/>
          <a:sy n="65" d="100"/>
        </p:scale>
        <p:origin x="-1268" y="-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44B0E8-8726-AD43-B184-7A1139B5FFC1}" type="datetimeFigureOut">
              <a:rPr lang="en-US" smtClean="0"/>
              <a:pPr/>
              <a:t>4/20/2016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9771C-090D-E64D-AB01-8E85CB1186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23718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12121-2346-5346-AE76-6F66789501E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49817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ea typeface="ＭＳ Ｐゴシック" charset="0"/>
                <a:cs typeface="ＭＳ Ｐゴシック" charset="0"/>
                <a:sym typeface="Wingdings" charset="0"/>
              </a:rPr>
              <a:t>Maybe this is a better picture… though need some details of what happens in each plane… like in next slides… or, have both?</a:t>
            </a: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5879619" indent="-35447153" defTabSz="905475" eaLnBrk="0" hangingPunct="0"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eaLnBrk="1" hangingPunct="1"/>
            <a:fld id="{9CD8D0D3-2DFB-5848-A789-555BC080C4C1}" type="slidenum">
              <a:rPr lang="en-US" sz="1200" b="0">
                <a:latin typeface="Times New Roman" charset="0"/>
              </a:rPr>
              <a:pPr eaLnBrk="1" hangingPunct="1"/>
              <a:t>12</a:t>
            </a:fld>
            <a:endParaRPr lang="en-US" sz="1200" b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ea typeface="ＭＳ Ｐゴシック" charset="0"/>
                <a:cs typeface="ＭＳ Ｐゴシック" charset="0"/>
                <a:sym typeface="Wingdings" charset="0"/>
              </a:rPr>
              <a:t>Maybe this is a better picture… though need some details of what happens in each plane… like in next slides… or, have both?</a:t>
            </a: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5879619" indent="-35447153" defTabSz="905475" eaLnBrk="0" hangingPunct="0"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eaLnBrk="1" hangingPunct="1"/>
            <a:fld id="{6DCA65C3-E187-954F-8499-B4FA210B7D2D}" type="slidenum">
              <a:rPr lang="en-US" sz="1200" b="0">
                <a:latin typeface="Times New Roman" charset="0"/>
              </a:rPr>
              <a:pPr eaLnBrk="1" hangingPunct="1"/>
              <a:t>13</a:t>
            </a:fld>
            <a:endParaRPr lang="en-US" sz="1200" b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5879619" indent="-35447153" defTabSz="905475" eaLnBrk="0" hangingPunct="0"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eaLnBrk="1" hangingPunct="1"/>
            <a:fld id="{2CC57FBB-3E43-3640-BD11-982C8A4BD028}" type="slidenum">
              <a:rPr lang="en-US" sz="1200" b="0">
                <a:latin typeface="Times New Roman" charset="0"/>
              </a:rPr>
              <a:pPr eaLnBrk="1" hangingPunct="1"/>
              <a:t>14</a:t>
            </a:fld>
            <a:endParaRPr lang="en-US" sz="1200" b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Leverages hardware inside most switches today (ACL tables)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4AD07-E522-490E-A307-F4F745B8D3C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08434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4AD07-E522-490E-A307-F4F745B8D3C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478218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earliest</a:t>
            </a:r>
            <a:r>
              <a:rPr lang="en-US" baseline="0" dirty="0" smtClean="0"/>
              <a:t> prototype… just to get an idea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4AD07-E522-490E-A307-F4F745B8D3C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260781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most typical type of substrate being servers that support NFV, followed by packet forwarding capabilities based on merchant silicon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554994-B87C-4BCD-847F-F6646172EC4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routers, switches, edge caches, and middle-boxes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99771C-090D-E64D-AB01-8E85CB11868E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MSO: Master service orchestrator</a:t>
            </a:r>
          </a:p>
          <a:p>
            <a:r>
              <a:rPr lang="en-US" dirty="0" smtClean="0"/>
              <a:t>A&amp;AI: Active and available inventory</a:t>
            </a:r>
          </a:p>
          <a:p>
            <a:r>
              <a:rPr lang="en-US" dirty="0" smtClean="0"/>
              <a:t>DCAE: Data Collection and Analytics engine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99771C-090D-E64D-AB01-8E85CB11868E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MME : Mobility management entity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99771C-090D-E64D-AB01-8E85CB11868E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12121-2346-5346-AE76-6F66789501E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49817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12121-2346-5346-AE76-6F66789501E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49817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12121-2346-5346-AE76-6F66789501E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49817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12121-2346-5346-AE76-6F66789501E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49817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4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lstStyle/>
          <a:p>
            <a:pPr algn="r">
              <a:lnSpc>
                <a:spcPct val="100000"/>
              </a:lnSpc>
            </a:pPr>
            <a:fld id="{2939C4FB-2FC7-464E-B1D0-932B5D8F152F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6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lstStyle/>
          <a:p>
            <a:pPr algn="r">
              <a:lnSpc>
                <a:spcPct val="100000"/>
              </a:lnSpc>
            </a:pPr>
            <a:fld id="{844DFE72-3EEF-4E1C-BBCA-C169370F799D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8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lstStyle/>
          <a:p>
            <a:pPr algn="r">
              <a:lnSpc>
                <a:spcPct val="100000"/>
              </a:lnSpc>
            </a:pPr>
            <a:fld id="{0D9A6C9F-DBCC-4D1D-A3D4-142F8F8BCA24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ea typeface="ＭＳ Ｐゴシック" charset="0"/>
                <a:cs typeface="ＭＳ Ｐゴシック" charset="0"/>
                <a:sym typeface="Wingdings" charset="0"/>
              </a:rPr>
              <a:t>Maybe this is a better picture… though need some details of what happens in each plane… like in next slides… or, have both?</a:t>
            </a: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5879619" indent="-35447153" defTabSz="905475" eaLnBrk="0" hangingPunct="0"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eaLnBrk="1" hangingPunct="1"/>
            <a:fld id="{5885D936-D52C-7E4C-B149-E1597089EC21}" type="slidenum">
              <a:rPr lang="en-US" sz="1200" b="0">
                <a:latin typeface="Times New Roman" charset="0"/>
              </a:rPr>
              <a:pPr eaLnBrk="1" hangingPunct="1"/>
              <a:t>11</a:t>
            </a:fld>
            <a:endParaRPr lang="en-US" sz="1200" b="0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BB564-D056-9E45-9DA9-715B0F85CE5C}" type="datetimeFigureOut">
              <a:rPr lang="en-US" smtClean="0"/>
              <a:pPr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7A96-7F87-2846-9C3B-6D824ED3939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53629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BB564-D056-9E45-9DA9-715B0F85CE5C}" type="datetimeFigureOut">
              <a:rPr lang="en-US" smtClean="0"/>
              <a:pPr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7A96-7F87-2846-9C3B-6D824ED3939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21778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BB564-D056-9E45-9DA9-715B0F85CE5C}" type="datetimeFigureOut">
              <a:rPr lang="en-US" smtClean="0"/>
              <a:pPr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7A96-7F87-2846-9C3B-6D824ED3939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91417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8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BB564-D056-9E45-9DA9-715B0F85CE5C}" type="datetimeFigureOut">
              <a:rPr lang="en-US" smtClean="0"/>
              <a:pPr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7A96-7F87-2846-9C3B-6D824ED3939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56044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BB564-D056-9E45-9DA9-715B0F85CE5C}" type="datetimeFigureOut">
              <a:rPr lang="en-US" smtClean="0"/>
              <a:pPr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7A96-7F87-2846-9C3B-6D824ED3939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98766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BB564-D056-9E45-9DA9-715B0F85CE5C}" type="datetimeFigureOut">
              <a:rPr lang="en-US" smtClean="0"/>
              <a:pPr/>
              <a:t>4/20/2016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7A96-7F87-2846-9C3B-6D824ED3939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39552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BB564-D056-9E45-9DA9-715B0F85CE5C}" type="datetimeFigureOut">
              <a:rPr lang="en-US" smtClean="0"/>
              <a:pPr/>
              <a:t>4/20/2016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7A96-7F87-2846-9C3B-6D824ED3939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61663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BB564-D056-9E45-9DA9-715B0F85CE5C}" type="datetimeFigureOut">
              <a:rPr lang="en-US" smtClean="0"/>
              <a:pPr/>
              <a:t>4/20/2016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7A96-7F87-2846-9C3B-6D824ED3939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59607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BB564-D056-9E45-9DA9-715B0F85CE5C}" type="datetimeFigureOut">
              <a:rPr lang="en-US" smtClean="0"/>
              <a:pPr/>
              <a:t>4/20/2016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7A96-7F87-2846-9C3B-6D824ED3939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25229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BB564-D056-9E45-9DA9-715B0F85CE5C}" type="datetimeFigureOut">
              <a:rPr lang="en-US" smtClean="0"/>
              <a:pPr/>
              <a:t>4/20/2016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7A96-7F87-2846-9C3B-6D824ED3939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160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BB564-D056-9E45-9DA9-715B0F85CE5C}" type="datetimeFigureOut">
              <a:rPr lang="en-US" smtClean="0"/>
              <a:pPr/>
              <a:t>4/20/2016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7A96-7F87-2846-9C3B-6D824ED3939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51539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8BB564-D056-9E45-9DA9-715B0F85CE5C}" type="datetimeFigureOut">
              <a:rPr lang="en-US" smtClean="0"/>
              <a:pPr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57A96-7F87-2846-9C3B-6D824ED3939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60184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000">
                <a:solidFill>
                  <a:srgbClr val="FF0000"/>
                </a:solidFill>
                <a:latin typeface="Arial"/>
              </a:rPr>
              <a:t>SDN and Beyond</a:t>
            </a:r>
            <a:endParaRPr/>
          </a:p>
          <a:p>
            <a:pPr algn="ctr"/>
            <a:endParaRPr/>
          </a:p>
          <a:p>
            <a:pPr algn="ctr"/>
            <a:r>
              <a:rPr lang="en-US" sz="3200">
                <a:latin typeface="Arial"/>
              </a:rPr>
              <a:t>Ghufran Baig</a:t>
            </a:r>
            <a:endParaRPr/>
          </a:p>
          <a:p>
            <a:pPr algn="ctr"/>
            <a:r>
              <a:rPr lang="en-US" sz="3200">
                <a:latin typeface="Arial"/>
              </a:rPr>
              <a:t>Mubashir Adnan Qureshi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000">
                <a:latin typeface="Calibri"/>
              </a:rPr>
              <a:t>Current State</a:t>
            </a:r>
            <a:endParaRPr/>
          </a:p>
        </p:txBody>
      </p:sp>
      <p:sp>
        <p:nvSpPr>
          <p:cNvPr id="163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3200">
                <a:solidFill>
                  <a:srgbClr val="000000"/>
                </a:solidFill>
                <a:latin typeface="Calibri"/>
              </a:rPr>
              <a:t>Computers became easier to use and more reliable…</a:t>
            </a:r>
            <a:endParaRPr/>
          </a:p>
          <a:p>
            <a:endParaRPr/>
          </a:p>
          <a:p>
            <a:endParaRPr/>
          </a:p>
          <a:p>
            <a:r>
              <a:rPr lang="en-US" sz="3200">
                <a:solidFill>
                  <a:srgbClr val="000000"/>
                </a:solidFill>
                <a:latin typeface="Calibri"/>
              </a:rPr>
              <a:t>Networks became </a:t>
            </a:r>
            <a:r>
              <a:rPr lang="en-US" sz="3200" u="sng">
                <a:solidFill>
                  <a:srgbClr val="000000"/>
                </a:solidFill>
                <a:latin typeface="Calibri"/>
              </a:rPr>
              <a:t>harder</a:t>
            </a:r>
            <a:r>
              <a:rPr lang="en-US" sz="3200">
                <a:solidFill>
                  <a:srgbClr val="000000"/>
                </a:solidFill>
                <a:latin typeface="Calibri"/>
              </a:rPr>
              <a:t> to manage and </a:t>
            </a:r>
            <a:r>
              <a:rPr lang="en-US" sz="3200" u="sng">
                <a:solidFill>
                  <a:srgbClr val="000000"/>
                </a:solidFill>
                <a:latin typeface="Calibri"/>
              </a:rPr>
              <a:t>less</a:t>
            </a:r>
            <a:r>
              <a:rPr lang="en-US" sz="3200">
                <a:solidFill>
                  <a:srgbClr val="000000"/>
                </a:solidFill>
                <a:latin typeface="Calibri"/>
              </a:rPr>
              <a:t> reliable…</a:t>
            </a:r>
            <a:endParaRPr/>
          </a:p>
          <a:p>
            <a:endParaRPr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Traditional Computer Networks</a:t>
            </a:r>
          </a:p>
        </p:txBody>
      </p:sp>
      <p:sp>
        <p:nvSpPr>
          <p:cNvPr id="5" name="Cloud 4"/>
          <p:cNvSpPr/>
          <p:nvPr/>
        </p:nvSpPr>
        <p:spPr>
          <a:xfrm>
            <a:off x="2466975" y="3136900"/>
            <a:ext cx="6372225" cy="2501900"/>
          </a:xfrm>
          <a:prstGeom prst="cloud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pic>
        <p:nvPicPr>
          <p:cNvPr id="24580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5" y="39624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5" y="32004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75" y="47244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575" y="37338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/>
          <p:nvPr/>
        </p:nvCxnSpPr>
        <p:spPr>
          <a:xfrm flipV="1">
            <a:off x="3368675" y="3505200"/>
            <a:ext cx="1003300" cy="666750"/>
          </a:xfrm>
          <a:prstGeom prst="line">
            <a:avLst/>
          </a:prstGeom>
          <a:ln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368675" y="4171950"/>
            <a:ext cx="1765300" cy="762000"/>
          </a:xfrm>
          <a:prstGeom prst="line">
            <a:avLst/>
          </a:prstGeom>
          <a:ln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6200000" flipH="1">
            <a:off x="4624388" y="3986212"/>
            <a:ext cx="1143000" cy="333375"/>
          </a:xfrm>
          <a:prstGeom prst="line">
            <a:avLst/>
          </a:prstGeom>
          <a:ln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73675" y="3409950"/>
            <a:ext cx="2498725" cy="476250"/>
          </a:xfrm>
          <a:prstGeom prst="line">
            <a:avLst/>
          </a:prstGeom>
          <a:ln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6111875" y="4114800"/>
            <a:ext cx="1612900" cy="819150"/>
          </a:xfrm>
          <a:prstGeom prst="line">
            <a:avLst/>
          </a:prstGeom>
          <a:ln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589" name="TextBox 31"/>
          <p:cNvSpPr txBox="1">
            <a:spLocks noChangeArrowheads="1"/>
          </p:cNvSpPr>
          <p:nvPr/>
        </p:nvSpPr>
        <p:spPr bwMode="auto">
          <a:xfrm>
            <a:off x="228600" y="4114800"/>
            <a:ext cx="2286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0000FF"/>
                </a:solidFill>
              </a:rPr>
              <a:t>Data plane:</a:t>
            </a:r>
          </a:p>
          <a:p>
            <a:pPr eaLnBrk="1" hangingPunct="1"/>
            <a:r>
              <a:rPr lang="en-US" sz="2400"/>
              <a:t>Packet streaming</a:t>
            </a:r>
          </a:p>
        </p:txBody>
      </p:sp>
      <p:sp>
        <p:nvSpPr>
          <p:cNvPr id="24590" name="Rectangle 50"/>
          <p:cNvSpPr>
            <a:spLocks noChangeArrowheads="1"/>
          </p:cNvSpPr>
          <p:nvPr/>
        </p:nvSpPr>
        <p:spPr bwMode="auto">
          <a:xfrm>
            <a:off x="1295400" y="5751513"/>
            <a:ext cx="68580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/>
            <a:r>
              <a:rPr lang="en-US" sz="2800" dirty="0">
                <a:solidFill>
                  <a:srgbClr val="0000FF"/>
                </a:solidFill>
              </a:rPr>
              <a:t>Forward, filter, buffer</a:t>
            </a:r>
            <a:r>
              <a:rPr lang="en-US" sz="2800" dirty="0" smtClean="0">
                <a:solidFill>
                  <a:srgbClr val="0000FF"/>
                </a:solidFill>
              </a:rPr>
              <a:t>, mark, </a:t>
            </a:r>
            <a:endParaRPr lang="en-US" sz="2800" dirty="0">
              <a:solidFill>
                <a:srgbClr val="0000FF"/>
              </a:solidFill>
            </a:endParaRPr>
          </a:p>
          <a:p>
            <a:pPr lvl="1"/>
            <a:r>
              <a:rPr lang="en-US" sz="2800" dirty="0">
                <a:solidFill>
                  <a:srgbClr val="0000FF"/>
                </a:solidFill>
              </a:rPr>
              <a:t>rate-limit, and measure packets</a:t>
            </a:r>
          </a:p>
        </p:txBody>
      </p:sp>
    </p:spTree>
    <p:extLst>
      <p:ext uri="{BB962C8B-B14F-4D97-AF65-F5344CB8AC3E}">
        <p14:creationId xmlns="" xmlns:p14="http://schemas.microsoft.com/office/powerpoint/2010/main" val="318973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Traditional Computer Networks</a:t>
            </a:r>
          </a:p>
        </p:txBody>
      </p:sp>
      <p:sp>
        <p:nvSpPr>
          <p:cNvPr id="5" name="Cloud 4"/>
          <p:cNvSpPr/>
          <p:nvPr/>
        </p:nvSpPr>
        <p:spPr>
          <a:xfrm>
            <a:off x="2466975" y="3136900"/>
            <a:ext cx="6372225" cy="2501900"/>
          </a:xfrm>
          <a:prstGeom prst="cloud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pic>
        <p:nvPicPr>
          <p:cNvPr id="26628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5" y="39624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5" y="32004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75" y="47244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575" y="37338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/>
          <p:nvPr/>
        </p:nvCxnSpPr>
        <p:spPr>
          <a:xfrm flipV="1">
            <a:off x="3368675" y="3505200"/>
            <a:ext cx="1003300" cy="666750"/>
          </a:xfrm>
          <a:prstGeom prst="line">
            <a:avLst/>
          </a:prstGeom>
          <a:ln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368675" y="4171950"/>
            <a:ext cx="1765300" cy="762000"/>
          </a:xfrm>
          <a:prstGeom prst="line">
            <a:avLst/>
          </a:prstGeom>
          <a:ln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6200000" flipH="1">
            <a:off x="4624388" y="3986212"/>
            <a:ext cx="1143000" cy="333375"/>
          </a:xfrm>
          <a:prstGeom prst="line">
            <a:avLst/>
          </a:prstGeom>
          <a:ln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73675" y="3409950"/>
            <a:ext cx="2498725" cy="476250"/>
          </a:xfrm>
          <a:prstGeom prst="line">
            <a:avLst/>
          </a:prstGeom>
          <a:ln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6111875" y="4114800"/>
            <a:ext cx="1612900" cy="819150"/>
          </a:xfrm>
          <a:prstGeom prst="line">
            <a:avLst/>
          </a:prstGeom>
          <a:ln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26643" idx="1"/>
          </p:cNvCxnSpPr>
          <p:nvPr/>
        </p:nvCxnSpPr>
        <p:spPr bwMode="auto">
          <a:xfrm flipV="1">
            <a:off x="3124200" y="3048000"/>
            <a:ext cx="1524000" cy="61595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 bwMode="auto">
          <a:xfrm>
            <a:off x="5105400" y="3048000"/>
            <a:ext cx="2895600" cy="38735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 bwMode="auto">
          <a:xfrm>
            <a:off x="3124200" y="3886200"/>
            <a:ext cx="2286000" cy="6985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 bwMode="auto">
          <a:xfrm flipV="1">
            <a:off x="5943600" y="3594100"/>
            <a:ext cx="1981200" cy="9017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endCxn id="26645" idx="0"/>
          </p:cNvCxnSpPr>
          <p:nvPr/>
        </p:nvCxnSpPr>
        <p:spPr>
          <a:xfrm rot="16200000" flipH="1">
            <a:off x="4610100" y="3390900"/>
            <a:ext cx="1371600" cy="6858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642" name="Rounded Rectangle 28"/>
          <p:cNvSpPr>
            <a:spLocks noChangeArrowheads="1"/>
          </p:cNvSpPr>
          <p:nvPr/>
        </p:nvSpPr>
        <p:spPr bwMode="auto">
          <a:xfrm>
            <a:off x="2743200" y="3657600"/>
            <a:ext cx="457200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43" name="Rounded Rectangle 29"/>
          <p:cNvSpPr>
            <a:spLocks noChangeArrowheads="1"/>
          </p:cNvSpPr>
          <p:nvPr/>
        </p:nvSpPr>
        <p:spPr bwMode="auto">
          <a:xfrm>
            <a:off x="4648200" y="2895600"/>
            <a:ext cx="457200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4" name="Rounded Rectangle 30"/>
          <p:cNvSpPr>
            <a:spLocks noChangeArrowheads="1"/>
          </p:cNvSpPr>
          <p:nvPr/>
        </p:nvSpPr>
        <p:spPr bwMode="auto">
          <a:xfrm>
            <a:off x="7924800" y="3429000"/>
            <a:ext cx="457200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5" name="Rounded Rectangle 32"/>
          <p:cNvSpPr>
            <a:spLocks noChangeArrowheads="1"/>
          </p:cNvSpPr>
          <p:nvPr/>
        </p:nvSpPr>
        <p:spPr bwMode="auto">
          <a:xfrm>
            <a:off x="5410200" y="4419600"/>
            <a:ext cx="457200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6" name="Rectangle 50"/>
          <p:cNvSpPr>
            <a:spLocks noChangeArrowheads="1"/>
          </p:cNvSpPr>
          <p:nvPr/>
        </p:nvSpPr>
        <p:spPr bwMode="auto">
          <a:xfrm>
            <a:off x="1295400" y="5751513"/>
            <a:ext cx="68580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/>
            <a:r>
              <a:rPr lang="en-US" sz="2800">
                <a:solidFill>
                  <a:srgbClr val="FF0000"/>
                </a:solidFill>
              </a:rPr>
              <a:t>Track topology changes, compute routes, install forwarding rules</a:t>
            </a:r>
          </a:p>
        </p:txBody>
      </p:sp>
      <p:sp>
        <p:nvSpPr>
          <p:cNvPr id="26647" name="TextBox 28"/>
          <p:cNvSpPr txBox="1">
            <a:spLocks noChangeArrowheads="1"/>
          </p:cNvSpPr>
          <p:nvPr/>
        </p:nvSpPr>
        <p:spPr bwMode="auto">
          <a:xfrm>
            <a:off x="152400" y="2370138"/>
            <a:ext cx="39624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FF0000"/>
                </a:solidFill>
              </a:rPr>
              <a:t>Control plane:</a:t>
            </a:r>
          </a:p>
          <a:p>
            <a:pPr eaLnBrk="1" hangingPunct="1"/>
            <a:r>
              <a:rPr lang="en-US" sz="2400"/>
              <a:t>Distributed algorithms</a:t>
            </a:r>
          </a:p>
        </p:txBody>
      </p:sp>
    </p:spTree>
    <p:extLst>
      <p:ext uri="{BB962C8B-B14F-4D97-AF65-F5344CB8AC3E}">
        <p14:creationId xmlns="" xmlns:p14="http://schemas.microsoft.com/office/powerpoint/2010/main" val="159081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Traditional Computer Networks</a:t>
            </a:r>
          </a:p>
        </p:txBody>
      </p:sp>
      <p:sp>
        <p:nvSpPr>
          <p:cNvPr id="5" name="Cloud 4"/>
          <p:cNvSpPr/>
          <p:nvPr/>
        </p:nvSpPr>
        <p:spPr>
          <a:xfrm>
            <a:off x="2466975" y="3136900"/>
            <a:ext cx="6372225" cy="2501900"/>
          </a:xfrm>
          <a:prstGeom prst="cloud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pic>
        <p:nvPicPr>
          <p:cNvPr id="28676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5" y="39624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5" y="32004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75" y="47244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9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575" y="37338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/>
          <p:nvPr/>
        </p:nvCxnSpPr>
        <p:spPr>
          <a:xfrm flipV="1">
            <a:off x="3368675" y="3505200"/>
            <a:ext cx="1003300" cy="666750"/>
          </a:xfrm>
          <a:prstGeom prst="line">
            <a:avLst/>
          </a:prstGeom>
          <a:ln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368675" y="4171950"/>
            <a:ext cx="1765300" cy="762000"/>
          </a:xfrm>
          <a:prstGeom prst="line">
            <a:avLst/>
          </a:prstGeom>
          <a:ln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6200000" flipH="1">
            <a:off x="4624388" y="3986212"/>
            <a:ext cx="1143000" cy="333375"/>
          </a:xfrm>
          <a:prstGeom prst="line">
            <a:avLst/>
          </a:prstGeom>
          <a:ln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73675" y="3409950"/>
            <a:ext cx="2498725" cy="476250"/>
          </a:xfrm>
          <a:prstGeom prst="line">
            <a:avLst/>
          </a:prstGeom>
          <a:ln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6111875" y="4114800"/>
            <a:ext cx="1612900" cy="819150"/>
          </a:xfrm>
          <a:prstGeom prst="line">
            <a:avLst/>
          </a:prstGeom>
          <a:ln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28692" idx="1"/>
          </p:cNvCxnSpPr>
          <p:nvPr/>
        </p:nvCxnSpPr>
        <p:spPr bwMode="auto">
          <a:xfrm flipV="1">
            <a:off x="3124200" y="3048000"/>
            <a:ext cx="1524000" cy="61595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 bwMode="auto">
          <a:xfrm>
            <a:off x="5105400" y="3048000"/>
            <a:ext cx="2895600" cy="38735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 bwMode="auto">
          <a:xfrm>
            <a:off x="3124200" y="3886200"/>
            <a:ext cx="2286000" cy="6985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 bwMode="auto">
          <a:xfrm flipV="1">
            <a:off x="5943600" y="3594100"/>
            <a:ext cx="1981200" cy="9017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endCxn id="28694" idx="0"/>
          </p:cNvCxnSpPr>
          <p:nvPr/>
        </p:nvCxnSpPr>
        <p:spPr>
          <a:xfrm rot="16200000" flipH="1">
            <a:off x="4610100" y="3390900"/>
            <a:ext cx="1371600" cy="6858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690" name="Picture 10" descr="j02920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00800" y="1447800"/>
            <a:ext cx="1357313" cy="119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91" name="Rounded Rectangle 28"/>
          <p:cNvSpPr>
            <a:spLocks noChangeArrowheads="1"/>
          </p:cNvSpPr>
          <p:nvPr/>
        </p:nvSpPr>
        <p:spPr bwMode="auto">
          <a:xfrm>
            <a:off x="2743200" y="3657600"/>
            <a:ext cx="457200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2" name="Rounded Rectangle 29"/>
          <p:cNvSpPr>
            <a:spLocks noChangeArrowheads="1"/>
          </p:cNvSpPr>
          <p:nvPr/>
        </p:nvSpPr>
        <p:spPr bwMode="auto">
          <a:xfrm>
            <a:off x="4648200" y="2895600"/>
            <a:ext cx="457200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93" name="Rounded Rectangle 30"/>
          <p:cNvSpPr>
            <a:spLocks noChangeArrowheads="1"/>
          </p:cNvSpPr>
          <p:nvPr/>
        </p:nvSpPr>
        <p:spPr bwMode="auto">
          <a:xfrm>
            <a:off x="7924800" y="3429000"/>
            <a:ext cx="457200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94" name="Rounded Rectangle 32"/>
          <p:cNvSpPr>
            <a:spLocks noChangeArrowheads="1"/>
          </p:cNvSpPr>
          <p:nvPr/>
        </p:nvSpPr>
        <p:spPr bwMode="auto">
          <a:xfrm>
            <a:off x="5410200" y="4419600"/>
            <a:ext cx="457200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44" name="Straight Connector 43"/>
          <p:cNvCxnSpPr/>
          <p:nvPr/>
        </p:nvCxnSpPr>
        <p:spPr bwMode="auto">
          <a:xfrm rot="10800000" flipV="1">
            <a:off x="5029200" y="2046288"/>
            <a:ext cx="1371600" cy="849312"/>
          </a:xfrm>
          <a:prstGeom prst="line">
            <a:avLst/>
          </a:prstGeom>
          <a:noFill/>
          <a:ln w="63500" cap="flat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>
            <a:endCxn id="28694" idx="0"/>
          </p:cNvCxnSpPr>
          <p:nvPr/>
        </p:nvCxnSpPr>
        <p:spPr bwMode="auto">
          <a:xfrm rot="10800000" flipV="1">
            <a:off x="5638800" y="2046288"/>
            <a:ext cx="762000" cy="2373312"/>
          </a:xfrm>
          <a:prstGeom prst="line">
            <a:avLst/>
          </a:prstGeom>
          <a:noFill/>
          <a:ln w="63500" cap="flat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/>
          <p:cNvCxnSpPr>
            <a:endCxn id="28693" idx="0"/>
          </p:cNvCxnSpPr>
          <p:nvPr/>
        </p:nvCxnSpPr>
        <p:spPr bwMode="auto">
          <a:xfrm rot="10800000" flipH="1" flipV="1">
            <a:off x="6400800" y="2046288"/>
            <a:ext cx="1752600" cy="1382712"/>
          </a:xfrm>
          <a:prstGeom prst="line">
            <a:avLst/>
          </a:prstGeom>
          <a:noFill/>
          <a:ln w="63500" cap="flat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/>
          <p:cNvCxnSpPr>
            <a:endCxn id="28691" idx="0"/>
          </p:cNvCxnSpPr>
          <p:nvPr/>
        </p:nvCxnSpPr>
        <p:spPr bwMode="auto">
          <a:xfrm rot="10800000" flipV="1">
            <a:off x="2971800" y="2046288"/>
            <a:ext cx="3429000" cy="1611312"/>
          </a:xfrm>
          <a:prstGeom prst="line">
            <a:avLst/>
          </a:prstGeom>
          <a:noFill/>
          <a:ln w="63500" cap="flat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51" name="Rectangle 50"/>
          <p:cNvSpPr/>
          <p:nvPr/>
        </p:nvSpPr>
        <p:spPr>
          <a:xfrm>
            <a:off x="1295400" y="5751513"/>
            <a:ext cx="6858000" cy="954087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Helvetica" pitchFamily="1" charset="0"/>
                <a:ea typeface="+mn-ea"/>
                <a:cs typeface="+mn-cs"/>
              </a:rPr>
              <a:t>Collect measurements and configure the equipment</a:t>
            </a:r>
          </a:p>
        </p:txBody>
      </p:sp>
      <p:sp>
        <p:nvSpPr>
          <p:cNvPr id="28700" name="TextBox 28"/>
          <p:cNvSpPr txBox="1">
            <a:spLocks noChangeArrowheads="1"/>
          </p:cNvSpPr>
          <p:nvPr/>
        </p:nvSpPr>
        <p:spPr bwMode="auto">
          <a:xfrm>
            <a:off x="-76200" y="1600200"/>
            <a:ext cx="3962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BB7141"/>
                </a:solidFill>
              </a:rPr>
              <a:t>Management plane:</a:t>
            </a:r>
          </a:p>
          <a:p>
            <a:pPr eaLnBrk="1" hangingPunct="1"/>
            <a:r>
              <a:rPr lang="en-US" sz="2400"/>
              <a:t>     Human time scale</a:t>
            </a:r>
          </a:p>
        </p:txBody>
      </p:sp>
    </p:spTree>
    <p:extLst>
      <p:ext uri="{BB962C8B-B14F-4D97-AF65-F5344CB8AC3E}">
        <p14:creationId xmlns="" xmlns:p14="http://schemas.microsoft.com/office/powerpoint/2010/main" val="15243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2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Software Defined Networking (SDN)</a:t>
            </a:r>
          </a:p>
        </p:txBody>
      </p:sp>
      <p:sp>
        <p:nvSpPr>
          <p:cNvPr id="5" name="Cloud 4"/>
          <p:cNvSpPr/>
          <p:nvPr/>
        </p:nvSpPr>
        <p:spPr>
          <a:xfrm>
            <a:off x="1676400" y="3733800"/>
            <a:ext cx="6372225" cy="2514600"/>
          </a:xfrm>
          <a:prstGeom prst="cloud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pic>
        <p:nvPicPr>
          <p:cNvPr id="31748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7973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53213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3307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/>
          <p:nvPr/>
        </p:nvCxnSpPr>
        <p:spPr>
          <a:xfrm flipV="1">
            <a:off x="2578100" y="4102100"/>
            <a:ext cx="1003300" cy="666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578100" y="4768850"/>
            <a:ext cx="176530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267200" y="4254500"/>
            <a:ext cx="304800" cy="1066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483100" y="4006850"/>
            <a:ext cx="2374900" cy="4000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5321300" y="4711700"/>
            <a:ext cx="1612900" cy="8191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756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635500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/>
          <p:nvPr/>
        </p:nvSpPr>
        <p:spPr>
          <a:xfrm>
            <a:off x="1625600" y="2466975"/>
            <a:ext cx="449263" cy="2181225"/>
          </a:xfrm>
          <a:custGeom>
            <a:avLst/>
            <a:gdLst>
              <a:gd name="connsiteX0" fmla="*/ 76808 w 448322"/>
              <a:gd name="connsiteY0" fmla="*/ 0 h 1784864"/>
              <a:gd name="connsiteX1" fmla="*/ 23334 w 448322"/>
              <a:gd name="connsiteY1" fmla="*/ 748631 h 1784864"/>
              <a:gd name="connsiteX2" fmla="*/ 411018 w 448322"/>
              <a:gd name="connsiteY2" fmla="*/ 1697789 h 1784864"/>
              <a:gd name="connsiteX3" fmla="*/ 411018 w 448322"/>
              <a:gd name="connsiteY3" fmla="*/ 1684421 h 1784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322" h="1784864">
                <a:moveTo>
                  <a:pt x="76808" y="0"/>
                </a:moveTo>
                <a:cubicBezTo>
                  <a:pt x="22220" y="232833"/>
                  <a:pt x="-32368" y="465666"/>
                  <a:pt x="23334" y="748631"/>
                </a:cubicBezTo>
                <a:cubicBezTo>
                  <a:pt x="79036" y="1031596"/>
                  <a:pt x="346404" y="1541824"/>
                  <a:pt x="411018" y="1697789"/>
                </a:cubicBezTo>
                <a:cubicBezTo>
                  <a:pt x="475632" y="1853754"/>
                  <a:pt x="443325" y="1769087"/>
                  <a:pt x="411018" y="1684421"/>
                </a:cubicBezTo>
              </a:path>
            </a:pathLst>
          </a:cu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2371725" y="2894013"/>
            <a:ext cx="2111375" cy="2446337"/>
          </a:xfrm>
          <a:custGeom>
            <a:avLst/>
            <a:gdLst>
              <a:gd name="connsiteX0" fmla="*/ 0 w 2112210"/>
              <a:gd name="connsiteY0" fmla="*/ 0 h 2446421"/>
              <a:gd name="connsiteX1" fmla="*/ 454526 w 2112210"/>
              <a:gd name="connsiteY1" fmla="*/ 935790 h 2446421"/>
              <a:gd name="connsiteX2" fmla="*/ 1122947 w 2112210"/>
              <a:gd name="connsiteY2" fmla="*/ 1737895 h 2446421"/>
              <a:gd name="connsiteX3" fmla="*/ 2112210 w 2112210"/>
              <a:gd name="connsiteY3" fmla="*/ 2446421 h 2446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2210" h="2446421">
                <a:moveTo>
                  <a:pt x="0" y="0"/>
                </a:moveTo>
                <a:cubicBezTo>
                  <a:pt x="133684" y="323070"/>
                  <a:pt x="267368" y="646141"/>
                  <a:pt x="454526" y="935790"/>
                </a:cubicBezTo>
                <a:cubicBezTo>
                  <a:pt x="641684" y="1225439"/>
                  <a:pt x="846666" y="1486123"/>
                  <a:pt x="1122947" y="1737895"/>
                </a:cubicBezTo>
                <a:cubicBezTo>
                  <a:pt x="1399228" y="1989667"/>
                  <a:pt x="1755719" y="2218044"/>
                  <a:pt x="2112210" y="2446421"/>
                </a:cubicBezTo>
              </a:path>
            </a:pathLst>
          </a:cu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2438400" y="2546350"/>
            <a:ext cx="1524000" cy="1339850"/>
          </a:xfrm>
          <a:custGeom>
            <a:avLst/>
            <a:gdLst>
              <a:gd name="connsiteX0" fmla="*/ 0 w 1163053"/>
              <a:gd name="connsiteY0" fmla="*/ 0 h 1283369"/>
              <a:gd name="connsiteX1" fmla="*/ 561474 w 1163053"/>
              <a:gd name="connsiteY1" fmla="*/ 561474 h 1283369"/>
              <a:gd name="connsiteX2" fmla="*/ 1163053 w 1163053"/>
              <a:gd name="connsiteY2" fmla="*/ 1283369 h 1283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3053" h="1283369">
                <a:moveTo>
                  <a:pt x="0" y="0"/>
                </a:moveTo>
                <a:cubicBezTo>
                  <a:pt x="183816" y="173789"/>
                  <a:pt x="367632" y="347579"/>
                  <a:pt x="561474" y="561474"/>
                </a:cubicBezTo>
                <a:cubicBezTo>
                  <a:pt x="755316" y="775369"/>
                  <a:pt x="959184" y="1029369"/>
                  <a:pt x="1163053" y="1283369"/>
                </a:cubicBezTo>
              </a:path>
            </a:pathLst>
          </a:cu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2505075" y="2306638"/>
            <a:ext cx="4733925" cy="2036762"/>
          </a:xfrm>
          <a:custGeom>
            <a:avLst/>
            <a:gdLst>
              <a:gd name="connsiteX0" fmla="*/ 0 w 4572000"/>
              <a:gd name="connsiteY0" fmla="*/ 0 h 1965158"/>
              <a:gd name="connsiteX1" fmla="*/ 2245895 w 4572000"/>
              <a:gd name="connsiteY1" fmla="*/ 708526 h 1965158"/>
              <a:gd name="connsiteX2" fmla="*/ 3569369 w 4572000"/>
              <a:gd name="connsiteY2" fmla="*/ 1243263 h 1965158"/>
              <a:gd name="connsiteX3" fmla="*/ 4572000 w 4572000"/>
              <a:gd name="connsiteY3" fmla="*/ 1965158 h 196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1965158">
                <a:moveTo>
                  <a:pt x="0" y="0"/>
                </a:moveTo>
                <a:cubicBezTo>
                  <a:pt x="825500" y="250658"/>
                  <a:pt x="1651000" y="501316"/>
                  <a:pt x="2245895" y="708526"/>
                </a:cubicBezTo>
                <a:cubicBezTo>
                  <a:pt x="2840790" y="915737"/>
                  <a:pt x="3181685" y="1033824"/>
                  <a:pt x="3569369" y="1243263"/>
                </a:cubicBezTo>
                <a:cubicBezTo>
                  <a:pt x="3957053" y="1452702"/>
                  <a:pt x="4264526" y="1708930"/>
                  <a:pt x="4572000" y="1965158"/>
                </a:cubicBezTo>
              </a:path>
            </a:pathLst>
          </a:cu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31761" name="TextBox 24"/>
          <p:cNvSpPr txBox="1">
            <a:spLocks noChangeArrowheads="1"/>
          </p:cNvSpPr>
          <p:nvPr/>
        </p:nvSpPr>
        <p:spPr bwMode="auto">
          <a:xfrm>
            <a:off x="4972050" y="2514600"/>
            <a:ext cx="272382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/>
              <a:t>API to the data </a:t>
            </a:r>
            <a:r>
              <a:rPr lang="en-US" dirty="0" smtClean="0"/>
              <a:t>plane</a:t>
            </a:r>
            <a:endParaRPr lang="en-US" dirty="0"/>
          </a:p>
        </p:txBody>
      </p:sp>
      <p:sp>
        <p:nvSpPr>
          <p:cNvPr id="31762" name="TextBox 25"/>
          <p:cNvSpPr txBox="1">
            <a:spLocks noChangeArrowheads="1"/>
          </p:cNvSpPr>
          <p:nvPr/>
        </p:nvSpPr>
        <p:spPr bwMode="auto">
          <a:xfrm>
            <a:off x="2438400" y="1371600"/>
            <a:ext cx="36623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Logically-centralized control</a:t>
            </a:r>
          </a:p>
        </p:txBody>
      </p:sp>
      <p:sp>
        <p:nvSpPr>
          <p:cNvPr id="31763" name="TextBox 27"/>
          <p:cNvSpPr txBox="1">
            <a:spLocks noChangeArrowheads="1"/>
          </p:cNvSpPr>
          <p:nvPr/>
        </p:nvSpPr>
        <p:spPr bwMode="auto">
          <a:xfrm>
            <a:off x="7223125" y="4800600"/>
            <a:ext cx="13001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0000FF"/>
                </a:solidFill>
              </a:rPr>
              <a:t>Switches</a:t>
            </a:r>
          </a:p>
        </p:txBody>
      </p:sp>
      <p:sp>
        <p:nvSpPr>
          <p:cNvPr id="31764" name="Rounded Rectangle 21"/>
          <p:cNvSpPr>
            <a:spLocks noChangeArrowheads="1"/>
          </p:cNvSpPr>
          <p:nvPr/>
        </p:nvSpPr>
        <p:spPr bwMode="auto">
          <a:xfrm>
            <a:off x="1600200" y="1828800"/>
            <a:ext cx="990600" cy="9906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8001000" y="3962400"/>
            <a:ext cx="9826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0000FF"/>
                </a:solidFill>
              </a:rPr>
              <a:t>Dumb,</a:t>
            </a:r>
          </a:p>
          <a:p>
            <a:pPr eaLnBrk="1" hangingPunct="1"/>
            <a:r>
              <a:rPr lang="en-US">
                <a:solidFill>
                  <a:srgbClr val="0000FF"/>
                </a:solidFill>
              </a:rPr>
              <a:t>fast</a:t>
            </a:r>
          </a:p>
        </p:txBody>
      </p:sp>
    </p:spTree>
    <p:extLst>
      <p:ext uri="{BB962C8B-B14F-4D97-AF65-F5344CB8AC3E}">
        <p14:creationId xmlns="" xmlns:p14="http://schemas.microsoft.com/office/powerpoint/2010/main" val="286806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1"/>
          <p:cNvSpPr>
            <a:spLocks/>
          </p:cNvSpPr>
          <p:nvPr/>
        </p:nvSpPr>
        <p:spPr bwMode="auto">
          <a:xfrm>
            <a:off x="874713" y="3544888"/>
            <a:ext cx="7385050" cy="3027362"/>
          </a:xfrm>
          <a:prstGeom prst="roundRect">
            <a:avLst>
              <a:gd name="adj" fmla="val 648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205CAD-699E-4DB4-8105-37C9EC7E4A0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596390"/>
            <a:ext cx="70096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latin typeface="Calibri" pitchFamily="34" charset="0"/>
              </a:rPr>
              <a:t>OpenFlow</a:t>
            </a:r>
            <a:r>
              <a:rPr lang="en-US" sz="1100" dirty="0" smtClean="0">
                <a:latin typeface="Calibri" pitchFamily="34" charset="0"/>
              </a:rPr>
              <a:t>/SDN tutorial, </a:t>
            </a:r>
            <a:r>
              <a:rPr lang="en-US" sz="1100" dirty="0" err="1" smtClean="0"/>
              <a:t>Srini</a:t>
            </a:r>
            <a:r>
              <a:rPr lang="en-US" sz="1100" dirty="0" smtClean="0"/>
              <a:t> </a:t>
            </a:r>
            <a:r>
              <a:rPr lang="en-US" sz="1100" dirty="0" err="1" smtClean="0"/>
              <a:t>Seetharaman</a:t>
            </a:r>
            <a:r>
              <a:rPr lang="en-US" sz="1100" dirty="0" smtClean="0"/>
              <a:t>, Deutsche Telekom, Silicon Valley Innovation Center</a:t>
            </a:r>
            <a:endParaRPr lang="en-US" sz="1100" dirty="0"/>
          </a:p>
        </p:txBody>
      </p:sp>
      <p:sp>
        <p:nvSpPr>
          <p:cNvPr id="12" name="AutoShape 2"/>
          <p:cNvSpPr>
            <a:spLocks/>
          </p:cNvSpPr>
          <p:nvPr/>
        </p:nvSpPr>
        <p:spPr bwMode="auto">
          <a:xfrm>
            <a:off x="1106488" y="5259388"/>
            <a:ext cx="6894512" cy="1054100"/>
          </a:xfrm>
          <a:prstGeom prst="roundRect">
            <a:avLst>
              <a:gd name="adj" fmla="val 8472"/>
            </a:avLst>
          </a:prstGeom>
          <a:solidFill>
            <a:srgbClr val="0070C0"/>
          </a:solidFill>
          <a:ln w="25400" cap="flat">
            <a:solidFill>
              <a:srgbClr val="163F88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500" dirty="0">
                <a:solidFill>
                  <a:srgbClr val="00194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Gill Sans" charset="0"/>
                <a:cs typeface="Gill Sans" charset="0"/>
              </a:rPr>
              <a:t>Data Path (Hardware)</a:t>
            </a:r>
          </a:p>
        </p:txBody>
      </p:sp>
      <p:sp>
        <p:nvSpPr>
          <p:cNvPr id="13" name="AutoShape 3"/>
          <p:cNvSpPr>
            <a:spLocks/>
          </p:cNvSpPr>
          <p:nvPr/>
        </p:nvSpPr>
        <p:spPr bwMode="auto">
          <a:xfrm>
            <a:off x="1106488" y="3794125"/>
            <a:ext cx="6894512" cy="1036638"/>
          </a:xfrm>
          <a:prstGeom prst="roundRect">
            <a:avLst>
              <a:gd name="adj" fmla="val 6894"/>
            </a:avLst>
          </a:prstGeom>
          <a:solidFill>
            <a:srgbClr val="FAB7AA"/>
          </a:solidFill>
          <a:ln w="25400" cap="flat">
            <a:solidFill>
              <a:srgbClr val="163F88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500" dirty="0">
                <a:solidFill>
                  <a:srgbClr val="00194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Gill Sans" charset="0"/>
                <a:cs typeface="Gill Sans" charset="0"/>
              </a:rPr>
              <a:t>Control </a:t>
            </a:r>
            <a:r>
              <a:rPr lang="en-US" sz="4500" dirty="0" smtClean="0">
                <a:solidFill>
                  <a:srgbClr val="00194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Gill Sans" charset="0"/>
                <a:cs typeface="Gill Sans" charset="0"/>
              </a:rPr>
              <a:t>Path (Software)</a:t>
            </a:r>
            <a:endParaRPr lang="en-US" sz="4500" dirty="0">
              <a:solidFill>
                <a:srgbClr val="00194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  <a:ea typeface="Gill Sans" charset="0"/>
              <a:cs typeface="Gill Sans" charset="0"/>
            </a:endParaRPr>
          </a:p>
        </p:txBody>
      </p:sp>
      <p:sp>
        <p:nvSpPr>
          <p:cNvPr id="14" name="Line 4"/>
          <p:cNvSpPr>
            <a:spLocks noChangeShapeType="1"/>
          </p:cNvSpPr>
          <p:nvPr/>
        </p:nvSpPr>
        <p:spPr bwMode="auto">
          <a:xfrm rot="10800000" flipH="1">
            <a:off x="1036638" y="5018088"/>
            <a:ext cx="7072312" cy="17462"/>
          </a:xfrm>
          <a:prstGeom prst="line">
            <a:avLst/>
          </a:prstGeom>
          <a:noFill/>
          <a:ln w="63500">
            <a:solidFill>
              <a:srgbClr val="001949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8292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205CAD-699E-4DB4-8105-37C9EC7E4A0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AutoShape 1"/>
          <p:cNvSpPr>
            <a:spLocks/>
          </p:cNvSpPr>
          <p:nvPr/>
        </p:nvSpPr>
        <p:spPr bwMode="auto">
          <a:xfrm>
            <a:off x="874713" y="3544888"/>
            <a:ext cx="7385050" cy="3027362"/>
          </a:xfrm>
          <a:prstGeom prst="roundRect">
            <a:avLst>
              <a:gd name="adj" fmla="val 648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" name="AutoShape 2"/>
          <p:cNvSpPr>
            <a:spLocks/>
          </p:cNvSpPr>
          <p:nvPr/>
        </p:nvSpPr>
        <p:spPr bwMode="auto">
          <a:xfrm>
            <a:off x="1106488" y="5259388"/>
            <a:ext cx="6894512" cy="1054100"/>
          </a:xfrm>
          <a:prstGeom prst="roundRect">
            <a:avLst>
              <a:gd name="adj" fmla="val 8472"/>
            </a:avLst>
          </a:prstGeom>
          <a:solidFill>
            <a:srgbClr val="0070C0"/>
          </a:solidFill>
          <a:ln w="25400" cap="flat">
            <a:solidFill>
              <a:srgbClr val="163F88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500" dirty="0">
                <a:solidFill>
                  <a:srgbClr val="00194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Gill Sans" charset="0"/>
                <a:cs typeface="Gill Sans" charset="0"/>
              </a:rPr>
              <a:t>Data Path (Hardware)</a:t>
            </a:r>
          </a:p>
        </p:txBody>
      </p:sp>
      <p:sp>
        <p:nvSpPr>
          <p:cNvPr id="7" name="AutoShape 3"/>
          <p:cNvSpPr>
            <a:spLocks/>
          </p:cNvSpPr>
          <p:nvPr/>
        </p:nvSpPr>
        <p:spPr bwMode="auto">
          <a:xfrm>
            <a:off x="1106488" y="3794125"/>
            <a:ext cx="3394075" cy="1036638"/>
          </a:xfrm>
          <a:prstGeom prst="roundRect">
            <a:avLst>
              <a:gd name="adj" fmla="val 6894"/>
            </a:avLst>
          </a:prstGeom>
          <a:solidFill>
            <a:srgbClr val="FAB7AA"/>
          </a:solidFill>
          <a:ln w="25400" cap="flat">
            <a:solidFill>
              <a:srgbClr val="163F88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500" dirty="0">
                <a:solidFill>
                  <a:srgbClr val="00194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Gill Sans" charset="0"/>
                <a:cs typeface="Gill Sans" charset="0"/>
              </a:rPr>
              <a:t>Control Path</a:t>
            </a:r>
          </a:p>
        </p:txBody>
      </p:sp>
      <p:sp>
        <p:nvSpPr>
          <p:cNvPr id="8" name="Line 4"/>
          <p:cNvSpPr>
            <a:spLocks noChangeShapeType="1"/>
          </p:cNvSpPr>
          <p:nvPr/>
        </p:nvSpPr>
        <p:spPr bwMode="auto">
          <a:xfrm rot="10800000" flipH="1">
            <a:off x="1036638" y="5018088"/>
            <a:ext cx="7072312" cy="17462"/>
          </a:xfrm>
          <a:prstGeom prst="line">
            <a:avLst/>
          </a:prstGeom>
          <a:noFill/>
          <a:ln w="63500">
            <a:solidFill>
              <a:srgbClr val="001949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AutoShape 5"/>
          <p:cNvSpPr>
            <a:spLocks/>
          </p:cNvSpPr>
          <p:nvPr/>
        </p:nvSpPr>
        <p:spPr bwMode="auto">
          <a:xfrm>
            <a:off x="4652963" y="3794125"/>
            <a:ext cx="3348037" cy="1036638"/>
          </a:xfrm>
          <a:prstGeom prst="roundRect">
            <a:avLst>
              <a:gd name="adj" fmla="val 6894"/>
            </a:avLst>
          </a:prstGeom>
          <a:solidFill>
            <a:srgbClr val="92D050"/>
          </a:solidFill>
          <a:ln w="25400" cap="flat">
            <a:solidFill>
              <a:srgbClr val="163F88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500" dirty="0" err="1">
                <a:solidFill>
                  <a:srgbClr val="00194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Gill Sans" charset="0"/>
                <a:cs typeface="Gill Sans" charset="0"/>
              </a:rPr>
              <a:t>OpenFlow</a:t>
            </a:r>
            <a:endParaRPr lang="en-US" sz="4500" dirty="0">
              <a:solidFill>
                <a:srgbClr val="00194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  <a:ea typeface="Gill Sans" charset="0"/>
              <a:cs typeface="Gill Sans" charset="0"/>
            </a:endParaRPr>
          </a:p>
        </p:txBody>
      </p:sp>
      <p:sp>
        <p:nvSpPr>
          <p:cNvPr id="10" name="AutoShape 6"/>
          <p:cNvSpPr>
            <a:spLocks/>
          </p:cNvSpPr>
          <p:nvPr/>
        </p:nvSpPr>
        <p:spPr bwMode="auto">
          <a:xfrm>
            <a:off x="1847850" y="1143000"/>
            <a:ext cx="5581650" cy="1177925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1" name="AutoShape 7"/>
          <p:cNvSpPr>
            <a:spLocks/>
          </p:cNvSpPr>
          <p:nvPr/>
        </p:nvSpPr>
        <p:spPr bwMode="auto">
          <a:xfrm>
            <a:off x="1928813" y="1214438"/>
            <a:ext cx="5429250" cy="1035050"/>
          </a:xfrm>
          <a:prstGeom prst="roundRect">
            <a:avLst>
              <a:gd name="adj" fmla="val 14653"/>
            </a:avLst>
          </a:prstGeom>
          <a:solidFill>
            <a:srgbClr val="92D050"/>
          </a:solidFill>
          <a:ln w="25400" cap="flat">
            <a:solidFill>
              <a:srgbClr val="163F88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500" dirty="0" err="1">
                <a:solidFill>
                  <a:srgbClr val="00194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Gill Sans" charset="0"/>
                <a:cs typeface="Gill Sans" charset="0"/>
              </a:rPr>
              <a:t>OpenFlow</a:t>
            </a:r>
            <a:r>
              <a:rPr lang="en-US" sz="4500" dirty="0">
                <a:solidFill>
                  <a:srgbClr val="00194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Gill Sans" charset="0"/>
                <a:cs typeface="Gill Sans" charset="0"/>
              </a:rPr>
              <a:t> Controller</a:t>
            </a:r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 flipH="1">
            <a:off x="6286500" y="2320925"/>
            <a:ext cx="0" cy="1223963"/>
          </a:xfrm>
          <a:prstGeom prst="line">
            <a:avLst/>
          </a:prstGeom>
          <a:noFill/>
          <a:ln w="139700">
            <a:solidFill>
              <a:srgbClr val="FF7F00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Rectangle 9"/>
          <p:cNvSpPr>
            <a:spLocks/>
          </p:cNvSpPr>
          <p:nvPr/>
        </p:nvSpPr>
        <p:spPr bwMode="auto">
          <a:xfrm>
            <a:off x="904875" y="2633663"/>
            <a:ext cx="51308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400">
                <a:latin typeface="Calibri" pitchFamily="34" charset="0"/>
              </a:rPr>
              <a:t>OpenFlow Protocol (SSL/TCP)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596390"/>
            <a:ext cx="70096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latin typeface="Calibri" pitchFamily="34" charset="0"/>
              </a:rPr>
              <a:t>OpenFlow</a:t>
            </a:r>
            <a:r>
              <a:rPr lang="en-US" sz="1100" dirty="0" smtClean="0">
                <a:latin typeface="Calibri" pitchFamily="34" charset="0"/>
              </a:rPr>
              <a:t>/SDN tutorial, </a:t>
            </a:r>
            <a:r>
              <a:rPr lang="en-US" sz="1100" dirty="0" err="1" smtClean="0"/>
              <a:t>Srini</a:t>
            </a:r>
            <a:r>
              <a:rPr lang="en-US" sz="1100" dirty="0" smtClean="0"/>
              <a:t> </a:t>
            </a:r>
            <a:r>
              <a:rPr lang="en-US" sz="1100" dirty="0" err="1" smtClean="0"/>
              <a:t>Seetharaman</a:t>
            </a:r>
            <a:r>
              <a:rPr lang="en-US" sz="1100" dirty="0" smtClean="0"/>
              <a:t>, Deutsche Telekom, Silicon Valley Innovation Center</a:t>
            </a:r>
            <a:endParaRPr lang="en-US" sz="1100" dirty="0"/>
          </a:p>
        </p:txBody>
      </p:sp>
    </p:spTree>
    <p:extLst>
      <p:ext uri="{BB962C8B-B14F-4D97-AF65-F5344CB8AC3E}">
        <p14:creationId xmlns="" xmlns:p14="http://schemas.microsoft.com/office/powerpoint/2010/main" val="29709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 autoUpdateAnimBg="0"/>
      <p:bldP spid="12" grpId="0" animBg="1"/>
      <p:bldP spid="13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OpenFlow</a:t>
            </a:r>
            <a:r>
              <a:rPr lang="en-US" dirty="0" smtClean="0"/>
              <a:t> Switching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205CAD-699E-4DB4-8105-37C9EC7E4A0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/>
        </p:nvSpPr>
        <p:spPr bwMode="auto">
          <a:xfrm>
            <a:off x="0" y="6629400"/>
            <a:ext cx="7924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100" dirty="0">
                <a:latin typeface="+mj-lt"/>
              </a:rPr>
              <a:t>The Stanford Clean </a:t>
            </a:r>
            <a:r>
              <a:rPr lang="en-US" sz="1100" dirty="0" smtClean="0">
                <a:latin typeface="+mj-lt"/>
              </a:rPr>
              <a:t>Slate Program, http</a:t>
            </a:r>
            <a:r>
              <a:rPr lang="en-US" sz="1100" dirty="0">
                <a:latin typeface="+mj-lt"/>
              </a:rPr>
              <a:t>://</a:t>
            </a:r>
            <a:r>
              <a:rPr lang="en-US" sz="1100" u="sng" dirty="0">
                <a:solidFill>
                  <a:schemeClr val="accent2"/>
                </a:solidFill>
                <a:latin typeface="+mj-lt"/>
              </a:rPr>
              <a:t>cleanslate.stanford.edu</a:t>
            </a:r>
            <a:r>
              <a:rPr lang="en-US" sz="1100" dirty="0">
                <a:latin typeface="+mj-lt"/>
              </a:rPr>
              <a:t>	</a:t>
            </a:r>
          </a:p>
        </p:txBody>
      </p:sp>
      <p:pic>
        <p:nvPicPr>
          <p:cNvPr id="30" name="Picture 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5626100"/>
            <a:ext cx="11430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5626100"/>
            <a:ext cx="1143000" cy="85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075" y="5635625"/>
            <a:ext cx="1143000" cy="85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113" y="5626100"/>
            <a:ext cx="11430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Line 5"/>
          <p:cNvSpPr>
            <a:spLocks noChangeShapeType="1"/>
          </p:cNvSpPr>
          <p:nvPr/>
        </p:nvSpPr>
        <p:spPr bwMode="auto">
          <a:xfrm flipH="1">
            <a:off x="1303338" y="4786313"/>
            <a:ext cx="536575" cy="9652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5" name="Line 6"/>
          <p:cNvSpPr>
            <a:spLocks noChangeShapeType="1"/>
          </p:cNvSpPr>
          <p:nvPr/>
        </p:nvSpPr>
        <p:spPr bwMode="auto">
          <a:xfrm flipH="1">
            <a:off x="2714625" y="4776788"/>
            <a:ext cx="284163" cy="928687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6" name="Line 7"/>
          <p:cNvSpPr>
            <a:spLocks noChangeShapeType="1"/>
          </p:cNvSpPr>
          <p:nvPr/>
        </p:nvSpPr>
        <p:spPr bwMode="auto">
          <a:xfrm>
            <a:off x="4286250" y="4786313"/>
            <a:ext cx="125413" cy="928687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7" name="Line 8"/>
          <p:cNvSpPr>
            <a:spLocks noChangeShapeType="1"/>
          </p:cNvSpPr>
          <p:nvPr/>
        </p:nvSpPr>
        <p:spPr bwMode="auto">
          <a:xfrm>
            <a:off x="5643563" y="4803775"/>
            <a:ext cx="223837" cy="973138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8" name="Rectangle 9"/>
          <p:cNvSpPr>
            <a:spLocks/>
          </p:cNvSpPr>
          <p:nvPr/>
        </p:nvSpPr>
        <p:spPr bwMode="auto">
          <a:xfrm>
            <a:off x="7518400" y="528195"/>
            <a:ext cx="1409873" cy="37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2700" dirty="0">
                <a:solidFill>
                  <a:srgbClr val="92D050"/>
                </a:solidFill>
                <a:latin typeface="Calibri" pitchFamily="34" charset="0"/>
              </a:rPr>
              <a:t>Controller</a:t>
            </a:r>
          </a:p>
        </p:txBody>
      </p:sp>
      <p:pic>
        <p:nvPicPr>
          <p:cNvPr id="39" name="Picture 10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350" y="1000125"/>
            <a:ext cx="1446213" cy="14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Rectangle 11"/>
          <p:cNvSpPr>
            <a:spLocks/>
          </p:cNvSpPr>
          <p:nvPr/>
        </p:nvSpPr>
        <p:spPr bwMode="auto">
          <a:xfrm>
            <a:off x="8255000" y="1482725"/>
            <a:ext cx="3190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rgbClr val="FFFFFF"/>
                </a:solidFill>
                <a:latin typeface="Calibri" pitchFamily="34" charset="0"/>
              </a:rPr>
              <a:t>PC</a:t>
            </a:r>
          </a:p>
        </p:txBody>
      </p:sp>
      <p:sp>
        <p:nvSpPr>
          <p:cNvPr id="41" name="Line 12"/>
          <p:cNvSpPr>
            <a:spLocks noChangeShapeType="1"/>
          </p:cNvSpPr>
          <p:nvPr/>
        </p:nvSpPr>
        <p:spPr bwMode="auto">
          <a:xfrm>
            <a:off x="3027363" y="3313113"/>
            <a:ext cx="1749425" cy="1587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2" name="Rectangle 13"/>
          <p:cNvSpPr>
            <a:spLocks/>
          </p:cNvSpPr>
          <p:nvPr/>
        </p:nvSpPr>
        <p:spPr bwMode="auto">
          <a:xfrm>
            <a:off x="312738" y="3357563"/>
            <a:ext cx="865187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700">
                <a:solidFill>
                  <a:srgbClr val="163F88"/>
                </a:solidFill>
                <a:latin typeface="Calibri" pitchFamily="34" charset="0"/>
              </a:rPr>
              <a:t>Hardware</a:t>
            </a:r>
          </a:p>
          <a:p>
            <a:r>
              <a:rPr lang="en-US" sz="1700">
                <a:solidFill>
                  <a:srgbClr val="163F88"/>
                </a:solidFill>
                <a:latin typeface="Calibri" pitchFamily="34" charset="0"/>
              </a:rPr>
              <a:t>Layer</a:t>
            </a:r>
          </a:p>
        </p:txBody>
      </p:sp>
      <p:sp>
        <p:nvSpPr>
          <p:cNvPr id="43" name="Rectangle 14"/>
          <p:cNvSpPr>
            <a:spLocks/>
          </p:cNvSpPr>
          <p:nvPr/>
        </p:nvSpPr>
        <p:spPr bwMode="auto">
          <a:xfrm>
            <a:off x="360363" y="1758950"/>
            <a:ext cx="792162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700">
                <a:solidFill>
                  <a:srgbClr val="163F88"/>
                </a:solidFill>
                <a:latin typeface="Calibri" pitchFamily="34" charset="0"/>
              </a:rPr>
              <a:t>Software</a:t>
            </a:r>
          </a:p>
          <a:p>
            <a:r>
              <a:rPr lang="en-US" sz="1700">
                <a:solidFill>
                  <a:srgbClr val="163F88"/>
                </a:solidFill>
                <a:latin typeface="Calibri" pitchFamily="34" charset="0"/>
              </a:rPr>
              <a:t>Layer</a:t>
            </a:r>
          </a:p>
        </p:txBody>
      </p:sp>
      <p:sp>
        <p:nvSpPr>
          <p:cNvPr id="44" name="AutoShape 15"/>
          <p:cNvSpPr>
            <a:spLocks/>
          </p:cNvSpPr>
          <p:nvPr/>
        </p:nvSpPr>
        <p:spPr bwMode="auto">
          <a:xfrm>
            <a:off x="1258888" y="1312863"/>
            <a:ext cx="5037137" cy="3455987"/>
          </a:xfrm>
          <a:prstGeom prst="roundRect">
            <a:avLst>
              <a:gd name="adj" fmla="val 3875"/>
            </a:avLst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rgbClr val="163F88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45" name="Rectangle 16"/>
          <p:cNvSpPr>
            <a:spLocks/>
          </p:cNvSpPr>
          <p:nvPr/>
        </p:nvSpPr>
        <p:spPr bwMode="auto">
          <a:xfrm>
            <a:off x="2819400" y="2619375"/>
            <a:ext cx="1830388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300" dirty="0" err="1" smtClean="0">
                <a:latin typeface="Calibri" pitchFamily="34" charset="0"/>
              </a:rPr>
              <a:t>OpenFlow</a:t>
            </a:r>
            <a:r>
              <a:rPr lang="en-US" sz="1300" dirty="0" smtClean="0">
                <a:latin typeface="Calibri" pitchFamily="34" charset="0"/>
              </a:rPr>
              <a:t> </a:t>
            </a:r>
            <a:r>
              <a:rPr lang="en-US" sz="1300" dirty="0">
                <a:latin typeface="Calibri" pitchFamily="34" charset="0"/>
              </a:rPr>
              <a:t>Table</a:t>
            </a:r>
          </a:p>
        </p:txBody>
      </p:sp>
      <p:sp>
        <p:nvSpPr>
          <p:cNvPr id="46" name="Line 17"/>
          <p:cNvSpPr>
            <a:spLocks noChangeShapeType="1"/>
          </p:cNvSpPr>
          <p:nvPr/>
        </p:nvSpPr>
        <p:spPr bwMode="auto">
          <a:xfrm rot="10800000" flipH="1">
            <a:off x="6323013" y="1446213"/>
            <a:ext cx="1574800" cy="544512"/>
          </a:xfrm>
          <a:prstGeom prst="line">
            <a:avLst/>
          </a:prstGeom>
          <a:noFill/>
          <a:ln w="7620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47" name="Group 18"/>
          <p:cNvGrpSpPr>
            <a:grpSpLocks/>
          </p:cNvGrpSpPr>
          <p:nvPr/>
        </p:nvGrpSpPr>
        <p:grpSpPr bwMode="auto">
          <a:xfrm>
            <a:off x="1352550" y="2851150"/>
            <a:ext cx="4827588" cy="571500"/>
            <a:chOff x="0" y="0"/>
            <a:chExt cx="4323" cy="512"/>
          </a:xfrm>
        </p:grpSpPr>
        <p:sp>
          <p:nvSpPr>
            <p:cNvPr id="48" name="Rectangle 19"/>
            <p:cNvSpPr>
              <a:spLocks/>
            </p:cNvSpPr>
            <p:nvPr/>
          </p:nvSpPr>
          <p:spPr bwMode="auto">
            <a:xfrm>
              <a:off x="4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49" name="Rectangle 20"/>
            <p:cNvSpPr>
              <a:spLocks/>
            </p:cNvSpPr>
            <p:nvPr/>
          </p:nvSpPr>
          <p:spPr bwMode="auto">
            <a:xfrm>
              <a:off x="0" y="0"/>
              <a:ext cx="589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latin typeface="Calibri" pitchFamily="34" charset="0"/>
                </a:rPr>
                <a:t>MAC</a:t>
              </a:r>
            </a:p>
            <a:p>
              <a:r>
                <a:rPr lang="en-US" sz="1700">
                  <a:latin typeface="Calibri" pitchFamily="34" charset="0"/>
                </a:rPr>
                <a:t>src</a:t>
              </a:r>
            </a:p>
          </p:txBody>
        </p:sp>
        <p:sp>
          <p:nvSpPr>
            <p:cNvPr id="50" name="Rectangle 21"/>
            <p:cNvSpPr>
              <a:spLocks/>
            </p:cNvSpPr>
            <p:nvPr/>
          </p:nvSpPr>
          <p:spPr bwMode="auto">
            <a:xfrm>
              <a:off x="597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51" name="Rectangle 22"/>
            <p:cNvSpPr>
              <a:spLocks/>
            </p:cNvSpPr>
            <p:nvPr/>
          </p:nvSpPr>
          <p:spPr bwMode="auto">
            <a:xfrm>
              <a:off x="623" y="0"/>
              <a:ext cx="568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latin typeface="Calibri" pitchFamily="34" charset="0"/>
                </a:rPr>
                <a:t>MAC</a:t>
              </a:r>
            </a:p>
            <a:p>
              <a:r>
                <a:rPr lang="en-US" sz="1700">
                  <a:latin typeface="Calibri" pitchFamily="34" charset="0"/>
                </a:rPr>
                <a:t>dst</a:t>
              </a:r>
            </a:p>
          </p:txBody>
        </p:sp>
        <p:sp>
          <p:nvSpPr>
            <p:cNvPr id="52" name="Rectangle 23"/>
            <p:cNvSpPr>
              <a:spLocks/>
            </p:cNvSpPr>
            <p:nvPr/>
          </p:nvSpPr>
          <p:spPr bwMode="auto">
            <a:xfrm>
              <a:off x="1191" y="15"/>
              <a:ext cx="592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53" name="Rectangle 24"/>
            <p:cNvSpPr>
              <a:spLocks/>
            </p:cNvSpPr>
            <p:nvPr/>
          </p:nvSpPr>
          <p:spPr bwMode="auto">
            <a:xfrm>
              <a:off x="1196" y="0"/>
              <a:ext cx="590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latin typeface="Calibri" pitchFamily="34" charset="0"/>
                </a:rPr>
                <a:t>IP</a:t>
              </a:r>
            </a:p>
            <a:p>
              <a:r>
                <a:rPr lang="en-US" sz="1700">
                  <a:latin typeface="Calibri" pitchFamily="34" charset="0"/>
                </a:rPr>
                <a:t>Src</a:t>
              </a:r>
            </a:p>
          </p:txBody>
        </p:sp>
        <p:sp>
          <p:nvSpPr>
            <p:cNvPr id="54" name="Rectangle 25"/>
            <p:cNvSpPr>
              <a:spLocks/>
            </p:cNvSpPr>
            <p:nvPr/>
          </p:nvSpPr>
          <p:spPr bwMode="auto">
            <a:xfrm>
              <a:off x="1790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55" name="Rectangle 26"/>
            <p:cNvSpPr>
              <a:spLocks/>
            </p:cNvSpPr>
            <p:nvPr/>
          </p:nvSpPr>
          <p:spPr bwMode="auto">
            <a:xfrm>
              <a:off x="1787" y="0"/>
              <a:ext cx="597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latin typeface="Calibri" pitchFamily="34" charset="0"/>
                </a:rPr>
                <a:t>IP</a:t>
              </a:r>
            </a:p>
            <a:p>
              <a:r>
                <a:rPr lang="en-US" sz="1700">
                  <a:latin typeface="Calibri" pitchFamily="34" charset="0"/>
                </a:rPr>
                <a:t>Dst</a:t>
              </a:r>
            </a:p>
          </p:txBody>
        </p:sp>
        <p:sp>
          <p:nvSpPr>
            <p:cNvPr id="56" name="Rectangle 27"/>
            <p:cNvSpPr>
              <a:spLocks/>
            </p:cNvSpPr>
            <p:nvPr/>
          </p:nvSpPr>
          <p:spPr bwMode="auto">
            <a:xfrm>
              <a:off x="237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57" name="Rectangle 28"/>
            <p:cNvSpPr>
              <a:spLocks/>
            </p:cNvSpPr>
            <p:nvPr/>
          </p:nvSpPr>
          <p:spPr bwMode="auto">
            <a:xfrm>
              <a:off x="2380" y="0"/>
              <a:ext cx="596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latin typeface="Calibri" pitchFamily="34" charset="0"/>
                </a:rPr>
                <a:t>TCP</a:t>
              </a:r>
            </a:p>
            <a:p>
              <a:r>
                <a:rPr lang="en-US" sz="1700">
                  <a:latin typeface="Calibri" pitchFamily="34" charset="0"/>
                </a:rPr>
                <a:t>sport</a:t>
              </a:r>
            </a:p>
          </p:txBody>
        </p:sp>
        <p:sp>
          <p:nvSpPr>
            <p:cNvPr id="58" name="Rectangle 29"/>
            <p:cNvSpPr>
              <a:spLocks/>
            </p:cNvSpPr>
            <p:nvPr/>
          </p:nvSpPr>
          <p:spPr bwMode="auto">
            <a:xfrm>
              <a:off x="297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59" name="Rectangle 30"/>
            <p:cNvSpPr>
              <a:spLocks/>
            </p:cNvSpPr>
            <p:nvPr/>
          </p:nvSpPr>
          <p:spPr bwMode="auto">
            <a:xfrm>
              <a:off x="2971" y="0"/>
              <a:ext cx="596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latin typeface="Calibri" pitchFamily="34" charset="0"/>
                </a:rPr>
                <a:t>TCP</a:t>
              </a:r>
            </a:p>
            <a:p>
              <a:r>
                <a:rPr lang="en-US" sz="1700">
                  <a:latin typeface="Calibri" pitchFamily="34" charset="0"/>
                </a:rPr>
                <a:t>dport</a:t>
              </a:r>
            </a:p>
          </p:txBody>
        </p:sp>
        <p:sp>
          <p:nvSpPr>
            <p:cNvPr id="60" name="Rectangle 31"/>
            <p:cNvSpPr>
              <a:spLocks/>
            </p:cNvSpPr>
            <p:nvPr/>
          </p:nvSpPr>
          <p:spPr bwMode="auto">
            <a:xfrm>
              <a:off x="3576" y="12"/>
              <a:ext cx="747" cy="483"/>
            </a:xfrm>
            <a:prstGeom prst="rect">
              <a:avLst/>
            </a:prstGeom>
            <a:solidFill>
              <a:srgbClr val="CBE97B"/>
            </a:solidFill>
            <a:ln w="12700">
              <a:solidFill>
                <a:srgbClr val="697D3A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61" name="Rectangle 32"/>
            <p:cNvSpPr>
              <a:spLocks/>
            </p:cNvSpPr>
            <p:nvPr/>
          </p:nvSpPr>
          <p:spPr bwMode="auto">
            <a:xfrm>
              <a:off x="3568" y="111"/>
              <a:ext cx="7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latin typeface="Calibri" pitchFamily="34" charset="0"/>
                </a:rPr>
                <a:t>Action</a:t>
              </a:r>
            </a:p>
          </p:txBody>
        </p:sp>
      </p:grpSp>
      <p:sp>
        <p:nvSpPr>
          <p:cNvPr id="62" name="AutoShape 33"/>
          <p:cNvSpPr>
            <a:spLocks/>
          </p:cNvSpPr>
          <p:nvPr/>
        </p:nvSpPr>
        <p:spPr bwMode="auto">
          <a:xfrm>
            <a:off x="1500188" y="1581150"/>
            <a:ext cx="4537075" cy="785813"/>
          </a:xfrm>
          <a:prstGeom prst="roundRect">
            <a:avLst>
              <a:gd name="adj" fmla="val 17042"/>
            </a:avLst>
          </a:prstGeom>
          <a:solidFill>
            <a:srgbClr val="92D050"/>
          </a:solidFill>
          <a:ln w="25400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2800">
                <a:latin typeface="Calibri" pitchFamily="34" charset="0"/>
              </a:rPr>
              <a:t>OpenFlow Client</a:t>
            </a:r>
          </a:p>
        </p:txBody>
      </p:sp>
      <p:sp>
        <p:nvSpPr>
          <p:cNvPr id="63" name="Line 34"/>
          <p:cNvSpPr>
            <a:spLocks noChangeShapeType="1"/>
          </p:cNvSpPr>
          <p:nvPr/>
        </p:nvSpPr>
        <p:spPr bwMode="auto">
          <a:xfrm>
            <a:off x="1339850" y="2616200"/>
            <a:ext cx="4830763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64" name="Group 36"/>
          <p:cNvGrpSpPr>
            <a:grpSpLocks/>
          </p:cNvGrpSpPr>
          <p:nvPr/>
        </p:nvGrpSpPr>
        <p:grpSpPr bwMode="auto">
          <a:xfrm>
            <a:off x="1357313" y="3490913"/>
            <a:ext cx="4822825" cy="312737"/>
            <a:chOff x="0" y="0"/>
            <a:chExt cx="4320" cy="280"/>
          </a:xfrm>
        </p:grpSpPr>
        <p:sp>
          <p:nvSpPr>
            <p:cNvPr id="65" name="Rectangle 37"/>
            <p:cNvSpPr>
              <a:spLocks/>
            </p:cNvSpPr>
            <p:nvPr/>
          </p:nvSpPr>
          <p:spPr bwMode="auto">
            <a:xfrm>
              <a:off x="0" y="0"/>
              <a:ext cx="4320" cy="280"/>
            </a:xfrm>
            <a:prstGeom prst="rect">
              <a:avLst/>
            </a:prstGeom>
            <a:solidFill>
              <a:srgbClr val="E6E6E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66" name="Rectangle 38"/>
            <p:cNvSpPr>
              <a:spLocks/>
            </p:cNvSpPr>
            <p:nvPr/>
          </p:nvSpPr>
          <p:spPr bwMode="auto">
            <a:xfrm>
              <a:off x="2990" y="21"/>
              <a:ext cx="576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300">
                  <a:latin typeface="Calibri" pitchFamily="34" charset="0"/>
                </a:rPr>
                <a:t>*</a:t>
              </a:r>
            </a:p>
          </p:txBody>
        </p:sp>
        <p:sp>
          <p:nvSpPr>
            <p:cNvPr id="67" name="Rectangle 39"/>
            <p:cNvSpPr>
              <a:spLocks/>
            </p:cNvSpPr>
            <p:nvPr/>
          </p:nvSpPr>
          <p:spPr bwMode="auto">
            <a:xfrm>
              <a:off x="2390" y="21"/>
              <a:ext cx="576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300">
                  <a:latin typeface="Calibri" pitchFamily="34" charset="0"/>
                </a:rPr>
                <a:t>*</a:t>
              </a:r>
            </a:p>
          </p:txBody>
        </p:sp>
        <p:sp>
          <p:nvSpPr>
            <p:cNvPr id="68" name="Rectangle 40"/>
            <p:cNvSpPr>
              <a:spLocks/>
            </p:cNvSpPr>
            <p:nvPr/>
          </p:nvSpPr>
          <p:spPr bwMode="auto">
            <a:xfrm>
              <a:off x="1790" y="21"/>
              <a:ext cx="576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300">
                  <a:latin typeface="Calibri" pitchFamily="34" charset="0"/>
                </a:rPr>
                <a:t>5.6.7.8</a:t>
              </a:r>
            </a:p>
          </p:txBody>
        </p:sp>
        <p:sp>
          <p:nvSpPr>
            <p:cNvPr id="69" name="Rectangle 41"/>
            <p:cNvSpPr>
              <a:spLocks/>
            </p:cNvSpPr>
            <p:nvPr/>
          </p:nvSpPr>
          <p:spPr bwMode="auto">
            <a:xfrm>
              <a:off x="1198" y="21"/>
              <a:ext cx="576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300">
                  <a:latin typeface="Calibri" pitchFamily="34" charset="0"/>
                </a:rPr>
                <a:t>*</a:t>
              </a:r>
            </a:p>
          </p:txBody>
        </p:sp>
        <p:sp>
          <p:nvSpPr>
            <p:cNvPr id="70" name="Rectangle 42"/>
            <p:cNvSpPr>
              <a:spLocks/>
            </p:cNvSpPr>
            <p:nvPr/>
          </p:nvSpPr>
          <p:spPr bwMode="auto">
            <a:xfrm>
              <a:off x="606" y="21"/>
              <a:ext cx="576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300">
                  <a:latin typeface="Calibri" pitchFamily="34" charset="0"/>
                </a:rPr>
                <a:t>*</a:t>
              </a:r>
            </a:p>
          </p:txBody>
        </p:sp>
        <p:sp>
          <p:nvSpPr>
            <p:cNvPr id="71" name="Rectangle 43"/>
            <p:cNvSpPr>
              <a:spLocks/>
            </p:cNvSpPr>
            <p:nvPr/>
          </p:nvSpPr>
          <p:spPr bwMode="auto">
            <a:xfrm>
              <a:off x="22" y="21"/>
              <a:ext cx="576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300">
                  <a:latin typeface="Calibri" pitchFamily="34" charset="0"/>
                </a:rPr>
                <a:t>*</a:t>
              </a:r>
            </a:p>
          </p:txBody>
        </p:sp>
        <p:sp>
          <p:nvSpPr>
            <p:cNvPr id="72" name="Rectangle 44"/>
            <p:cNvSpPr>
              <a:spLocks/>
            </p:cNvSpPr>
            <p:nvPr/>
          </p:nvSpPr>
          <p:spPr bwMode="auto">
            <a:xfrm>
              <a:off x="3566" y="21"/>
              <a:ext cx="744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300">
                  <a:latin typeface="Calibri" pitchFamily="34" charset="0"/>
                </a:rPr>
                <a:t>port 1</a:t>
              </a:r>
            </a:p>
          </p:txBody>
        </p:sp>
      </p:grpSp>
      <p:sp>
        <p:nvSpPr>
          <p:cNvPr id="73" name="Rectangle 45"/>
          <p:cNvSpPr>
            <a:spLocks/>
          </p:cNvSpPr>
          <p:nvPr/>
        </p:nvSpPr>
        <p:spPr bwMode="auto">
          <a:xfrm>
            <a:off x="5622925" y="4783138"/>
            <a:ext cx="830263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300">
                <a:latin typeface="Calibri" pitchFamily="34" charset="0"/>
              </a:rPr>
              <a:t>port 4</a:t>
            </a:r>
          </a:p>
        </p:txBody>
      </p:sp>
      <p:sp>
        <p:nvSpPr>
          <p:cNvPr id="74" name="Rectangle 46"/>
          <p:cNvSpPr>
            <a:spLocks/>
          </p:cNvSpPr>
          <p:nvPr/>
        </p:nvSpPr>
        <p:spPr bwMode="auto">
          <a:xfrm>
            <a:off x="4257675" y="4783138"/>
            <a:ext cx="830263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300">
                <a:latin typeface="Calibri" pitchFamily="34" charset="0"/>
              </a:rPr>
              <a:t>port 3</a:t>
            </a:r>
          </a:p>
        </p:txBody>
      </p:sp>
      <p:sp>
        <p:nvSpPr>
          <p:cNvPr id="75" name="Rectangle 47"/>
          <p:cNvSpPr>
            <a:spLocks/>
          </p:cNvSpPr>
          <p:nvPr/>
        </p:nvSpPr>
        <p:spPr bwMode="auto">
          <a:xfrm>
            <a:off x="2908300" y="4746625"/>
            <a:ext cx="83026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300">
                <a:latin typeface="Calibri" pitchFamily="34" charset="0"/>
              </a:rPr>
              <a:t>port 2</a:t>
            </a:r>
          </a:p>
        </p:txBody>
      </p:sp>
      <p:sp>
        <p:nvSpPr>
          <p:cNvPr id="76" name="Rectangle 48"/>
          <p:cNvSpPr>
            <a:spLocks/>
          </p:cNvSpPr>
          <p:nvPr/>
        </p:nvSpPr>
        <p:spPr bwMode="auto">
          <a:xfrm>
            <a:off x="1641475" y="4783138"/>
            <a:ext cx="830263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300">
                <a:latin typeface="Calibri" pitchFamily="34" charset="0"/>
              </a:rPr>
              <a:t>port 1</a:t>
            </a:r>
          </a:p>
        </p:txBody>
      </p:sp>
      <p:sp>
        <p:nvSpPr>
          <p:cNvPr id="77" name="Rectangle 51"/>
          <p:cNvSpPr>
            <a:spLocks/>
          </p:cNvSpPr>
          <p:nvPr/>
        </p:nvSpPr>
        <p:spPr bwMode="auto">
          <a:xfrm>
            <a:off x="5881688" y="6345238"/>
            <a:ext cx="831850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300">
                <a:latin typeface="Calibri" pitchFamily="34" charset="0"/>
              </a:rPr>
              <a:t>1.2.3.4</a:t>
            </a:r>
          </a:p>
        </p:txBody>
      </p:sp>
      <p:sp>
        <p:nvSpPr>
          <p:cNvPr id="78" name="Rectangle 52"/>
          <p:cNvSpPr>
            <a:spLocks/>
          </p:cNvSpPr>
          <p:nvPr/>
        </p:nvSpPr>
        <p:spPr bwMode="auto">
          <a:xfrm>
            <a:off x="738188" y="6345238"/>
            <a:ext cx="831850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300">
                <a:latin typeface="Calibri" pitchFamily="34" charset="0"/>
              </a:rPr>
              <a:t>5.6.7.8</a:t>
            </a:r>
          </a:p>
        </p:txBody>
      </p:sp>
      <p:sp>
        <p:nvSpPr>
          <p:cNvPr id="79" name="Slide Number Placeholder 51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fld id="{BCCA6A5D-5F53-48F1-8899-56CC0B63138B}" type="slidenum">
              <a:rPr lang="en-US" smtClean="0">
                <a:solidFill>
                  <a:srgbClr val="898989"/>
                </a:solidFill>
                <a:latin typeface="Calibri" pitchFamily="34" charset="0"/>
              </a:rPr>
              <a:pPr/>
              <a:t>17</a:t>
            </a:fld>
            <a:endParaRPr lang="en-US">
              <a:solidFill>
                <a:srgbClr val="898989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5980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OpenFlow</a:t>
            </a:r>
            <a:r>
              <a:rPr lang="en-US" dirty="0" smtClean="0"/>
              <a:t> Table Entry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205CAD-699E-4DB4-8105-37C9EC7E4A0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00100" y="5195888"/>
            <a:ext cx="762000" cy="533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Switch</a:t>
            </a:r>
          </a:p>
          <a:p>
            <a:pPr algn="ctr"/>
            <a:r>
              <a:rPr lang="en-US"/>
              <a:t>Port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62100" y="5195888"/>
            <a:ext cx="762000" cy="533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MAC</a:t>
            </a:r>
          </a:p>
          <a:p>
            <a:pPr algn="ctr"/>
            <a:r>
              <a:rPr lang="en-US"/>
              <a:t>src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324100" y="5195888"/>
            <a:ext cx="762000" cy="533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MAC</a:t>
            </a:r>
          </a:p>
          <a:p>
            <a:pPr algn="ctr"/>
            <a:r>
              <a:rPr lang="en-US"/>
              <a:t>dst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086100" y="5195888"/>
            <a:ext cx="762000" cy="533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Eth</a:t>
            </a:r>
          </a:p>
          <a:p>
            <a:pPr algn="ctr"/>
            <a:r>
              <a:rPr lang="en-US"/>
              <a:t>type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848100" y="5195888"/>
            <a:ext cx="762000" cy="533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VLAN</a:t>
            </a:r>
          </a:p>
          <a:p>
            <a:pPr algn="ctr"/>
            <a:r>
              <a:rPr lang="en-US"/>
              <a:t>ID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610100" y="5195888"/>
            <a:ext cx="762000" cy="533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IP</a:t>
            </a:r>
          </a:p>
          <a:p>
            <a:pPr algn="ctr"/>
            <a:r>
              <a:rPr lang="en-US"/>
              <a:t>Src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372100" y="5195888"/>
            <a:ext cx="762000" cy="533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IP</a:t>
            </a:r>
          </a:p>
          <a:p>
            <a:pPr algn="ctr"/>
            <a:r>
              <a:rPr lang="en-US"/>
              <a:t>Dst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134100" y="5195888"/>
            <a:ext cx="762000" cy="533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IP</a:t>
            </a:r>
          </a:p>
          <a:p>
            <a:pPr algn="ctr"/>
            <a:r>
              <a:rPr lang="en-US"/>
              <a:t>Prot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896100" y="5195888"/>
            <a:ext cx="762000" cy="533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TCP</a:t>
            </a:r>
          </a:p>
          <a:p>
            <a:pPr algn="ctr"/>
            <a:r>
              <a:rPr lang="en-US"/>
              <a:t>sport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658100" y="5195888"/>
            <a:ext cx="762000" cy="533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TCP</a:t>
            </a:r>
          </a:p>
          <a:p>
            <a:pPr algn="ctr"/>
            <a:r>
              <a:rPr lang="en-US"/>
              <a:t>dport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00100" y="1524000"/>
            <a:ext cx="1447800" cy="685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800"/>
              <a:t>Rule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2247900" y="1524000"/>
            <a:ext cx="1447800" cy="685800"/>
          </a:xfrm>
          <a:prstGeom prst="rect">
            <a:avLst/>
          </a:prstGeom>
          <a:solidFill>
            <a:srgbClr val="C9E7A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800"/>
              <a:t>Action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3695700" y="1524000"/>
            <a:ext cx="1447800" cy="685800"/>
          </a:xfrm>
          <a:prstGeom prst="rect">
            <a:avLst/>
          </a:prstGeom>
          <a:solidFill>
            <a:srgbClr val="F9ECD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800"/>
              <a:t>Stats</a:t>
            </a:r>
          </a:p>
        </p:txBody>
      </p:sp>
      <p:sp>
        <p:nvSpPr>
          <p:cNvPr id="19" name="Text Box 19"/>
          <p:cNvSpPr txBox="1">
            <a:spLocks noChangeArrowheads="1"/>
          </p:cNvSpPr>
          <p:nvPr/>
        </p:nvSpPr>
        <p:spPr bwMode="auto">
          <a:xfrm>
            <a:off x="723900" y="5729288"/>
            <a:ext cx="9271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/>
              <a:t>+ mask</a:t>
            </a:r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>
            <a:off x="800100" y="2286000"/>
            <a:ext cx="0" cy="289560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1" name="Line 21"/>
          <p:cNvSpPr>
            <a:spLocks noChangeShapeType="1"/>
          </p:cNvSpPr>
          <p:nvPr/>
        </p:nvSpPr>
        <p:spPr bwMode="auto">
          <a:xfrm>
            <a:off x="2781300" y="2209800"/>
            <a:ext cx="0" cy="137160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4229100" y="2667000"/>
            <a:ext cx="3048000" cy="381000"/>
          </a:xfrm>
          <a:prstGeom prst="rect">
            <a:avLst/>
          </a:prstGeom>
          <a:solidFill>
            <a:srgbClr val="F9ECD2"/>
          </a:solidFill>
          <a:ln>
            <a:noFill/>
          </a:ln>
          <a:extLst/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/>
              <a:t>Packet + byte counters</a:t>
            </a:r>
          </a:p>
        </p:txBody>
      </p:sp>
      <p:sp>
        <p:nvSpPr>
          <p:cNvPr id="23" name="Line 23"/>
          <p:cNvSpPr>
            <a:spLocks noChangeShapeType="1"/>
          </p:cNvSpPr>
          <p:nvPr/>
        </p:nvSpPr>
        <p:spPr bwMode="auto">
          <a:xfrm flipV="1">
            <a:off x="4229100" y="2209800"/>
            <a:ext cx="0" cy="38100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4" name="Footer Placeholder 2"/>
          <p:cNvSpPr>
            <a:spLocks noGrp="1"/>
          </p:cNvSpPr>
          <p:nvPr/>
        </p:nvSpPr>
        <p:spPr bwMode="auto">
          <a:xfrm>
            <a:off x="0" y="6629400"/>
            <a:ext cx="7924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100" dirty="0">
                <a:latin typeface="+mj-lt"/>
              </a:rPr>
              <a:t>The Stanford Clean </a:t>
            </a:r>
            <a:r>
              <a:rPr lang="en-US" sz="1100" dirty="0" smtClean="0">
                <a:latin typeface="+mj-lt"/>
              </a:rPr>
              <a:t>Slate Program, http</a:t>
            </a:r>
            <a:r>
              <a:rPr lang="en-US" sz="1100" dirty="0">
                <a:latin typeface="+mj-lt"/>
              </a:rPr>
              <a:t>://</a:t>
            </a:r>
            <a:r>
              <a:rPr lang="en-US" sz="1100" u="sng" dirty="0">
                <a:solidFill>
                  <a:schemeClr val="accent2"/>
                </a:solidFill>
                <a:latin typeface="+mj-lt"/>
              </a:rPr>
              <a:t>cleanslate.stanford.edu</a:t>
            </a:r>
            <a:r>
              <a:rPr lang="en-US" sz="1100" dirty="0">
                <a:latin typeface="+mj-lt"/>
              </a:rPr>
              <a:t>	</a:t>
            </a:r>
          </a:p>
        </p:txBody>
      </p:sp>
      <p:sp>
        <p:nvSpPr>
          <p:cNvPr id="18" name="Text Box 18"/>
          <p:cNvSpPr txBox="1">
            <a:spLocks noChangeArrowheads="1"/>
          </p:cNvSpPr>
          <p:nvPr/>
        </p:nvSpPr>
        <p:spPr bwMode="auto">
          <a:xfrm>
            <a:off x="2748782" y="3352800"/>
            <a:ext cx="4642618" cy="1631216"/>
          </a:xfrm>
          <a:prstGeom prst="rect">
            <a:avLst/>
          </a:prstGeom>
          <a:solidFill>
            <a:srgbClr val="C9E7A7"/>
          </a:solidFill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>
              <a:buFontTx/>
              <a:buAutoNum type="arabicPeriod"/>
            </a:pPr>
            <a:r>
              <a:rPr lang="en-US" sz="2000" dirty="0"/>
              <a:t>Forward packet to port(s)</a:t>
            </a:r>
          </a:p>
          <a:p>
            <a:pPr eaLnBrk="1" hangingPunct="1">
              <a:buFontTx/>
              <a:buAutoNum type="arabicPeriod"/>
            </a:pPr>
            <a:r>
              <a:rPr lang="en-US" sz="2000" dirty="0"/>
              <a:t>Encapsulate and forward to controller</a:t>
            </a:r>
          </a:p>
          <a:p>
            <a:pPr eaLnBrk="1" hangingPunct="1">
              <a:buFontTx/>
              <a:buAutoNum type="arabicPeriod"/>
            </a:pPr>
            <a:r>
              <a:rPr lang="en-US" sz="2000" dirty="0"/>
              <a:t>Drop packet</a:t>
            </a:r>
          </a:p>
          <a:p>
            <a:pPr eaLnBrk="1" hangingPunct="1">
              <a:buFontTx/>
              <a:buAutoNum type="arabicPeriod"/>
            </a:pPr>
            <a:r>
              <a:rPr lang="en-US" sz="2000" dirty="0"/>
              <a:t>Send to normal processing </a:t>
            </a:r>
            <a:r>
              <a:rPr lang="en-US" sz="2000" dirty="0" smtClean="0"/>
              <a:t>pipeline</a:t>
            </a:r>
          </a:p>
          <a:p>
            <a:pPr eaLnBrk="1" hangingPunct="1">
              <a:buFontTx/>
              <a:buAutoNum type="arabicPeriod"/>
            </a:pPr>
            <a:r>
              <a:rPr lang="en-US" sz="2000" dirty="0" smtClean="0"/>
              <a:t>…</a:t>
            </a:r>
            <a:endParaRPr lang="en-US" sz="2000" dirty="0"/>
          </a:p>
        </p:txBody>
      </p:sp>
    </p:spTree>
    <p:extLst>
      <p:ext uri="{BB962C8B-B14F-4D97-AF65-F5344CB8AC3E}">
        <p14:creationId xmlns="" xmlns:p14="http://schemas.microsoft.com/office/powerpoint/2010/main" val="342445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OpenFlow</a:t>
            </a:r>
            <a:r>
              <a:rPr lang="en-US" dirty="0" smtClean="0"/>
              <a:t> 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205CAD-699E-4DB4-8105-37C9EC7E4A0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Rectangle 2"/>
          <p:cNvSpPr>
            <a:spLocks/>
          </p:cNvSpPr>
          <p:nvPr/>
        </p:nvSpPr>
        <p:spPr bwMode="auto">
          <a:xfrm>
            <a:off x="563563" y="1346200"/>
            <a:ext cx="8953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latin typeface="Calibri" pitchFamily="34" charset="0"/>
              </a:rPr>
              <a:t>Switching</a:t>
            </a:r>
          </a:p>
        </p:txBody>
      </p:sp>
      <p:sp>
        <p:nvSpPr>
          <p:cNvPr id="6" name="Rectangle 3"/>
          <p:cNvSpPr>
            <a:spLocks/>
          </p:cNvSpPr>
          <p:nvPr/>
        </p:nvSpPr>
        <p:spPr bwMode="auto">
          <a:xfrm>
            <a:off x="685800" y="2546350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latin typeface="Calibri" pitchFamily="34" charset="0"/>
              </a:rPr>
              <a:t>*</a:t>
            </a:r>
          </a:p>
        </p:txBody>
      </p:sp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687388" y="1878013"/>
            <a:ext cx="7483475" cy="571500"/>
            <a:chOff x="0" y="0"/>
            <a:chExt cx="6704" cy="512"/>
          </a:xfrm>
        </p:grpSpPr>
        <p:sp>
          <p:nvSpPr>
            <p:cNvPr id="8" name="Rectangle 5"/>
            <p:cNvSpPr>
              <a:spLocks/>
            </p:cNvSpPr>
            <p:nvPr/>
          </p:nvSpPr>
          <p:spPr bwMode="auto">
            <a:xfrm>
              <a:off x="0" y="15"/>
              <a:ext cx="592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" name="Rectangle 6"/>
            <p:cNvSpPr>
              <a:spLocks/>
            </p:cNvSpPr>
            <p:nvPr/>
          </p:nvSpPr>
          <p:spPr bwMode="auto">
            <a:xfrm>
              <a:off x="3" y="0"/>
              <a:ext cx="589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latin typeface="Calibri" pitchFamily="34" charset="0"/>
                </a:rPr>
                <a:t>Switch</a:t>
              </a:r>
            </a:p>
            <a:p>
              <a:r>
                <a:rPr lang="en-US" sz="1700">
                  <a:latin typeface="Calibri" pitchFamily="34" charset="0"/>
                </a:rPr>
                <a:t>Port</a:t>
              </a:r>
            </a:p>
          </p:txBody>
        </p:sp>
        <p:sp>
          <p:nvSpPr>
            <p:cNvPr id="10" name="Rectangle 7"/>
            <p:cNvSpPr>
              <a:spLocks/>
            </p:cNvSpPr>
            <p:nvPr/>
          </p:nvSpPr>
          <p:spPr bwMode="auto">
            <a:xfrm>
              <a:off x="592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1" name="Rectangle 8"/>
            <p:cNvSpPr>
              <a:spLocks/>
            </p:cNvSpPr>
            <p:nvPr/>
          </p:nvSpPr>
          <p:spPr bwMode="auto">
            <a:xfrm>
              <a:off x="588" y="0"/>
              <a:ext cx="589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latin typeface="Calibri" pitchFamily="34" charset="0"/>
                </a:rPr>
                <a:t>MAC</a:t>
              </a:r>
            </a:p>
            <a:p>
              <a:r>
                <a:rPr lang="en-US" sz="1700">
                  <a:latin typeface="Calibri" pitchFamily="34" charset="0"/>
                </a:rPr>
                <a:t>src</a:t>
              </a:r>
            </a:p>
          </p:txBody>
        </p:sp>
        <p:sp>
          <p:nvSpPr>
            <p:cNvPr id="12" name="Rectangle 9"/>
            <p:cNvSpPr>
              <a:spLocks/>
            </p:cNvSpPr>
            <p:nvPr/>
          </p:nvSpPr>
          <p:spPr bwMode="auto">
            <a:xfrm>
              <a:off x="1185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3" name="Rectangle 10"/>
            <p:cNvSpPr>
              <a:spLocks/>
            </p:cNvSpPr>
            <p:nvPr/>
          </p:nvSpPr>
          <p:spPr bwMode="auto">
            <a:xfrm>
              <a:off x="1212" y="0"/>
              <a:ext cx="567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latin typeface="Calibri" pitchFamily="34" charset="0"/>
                </a:rPr>
                <a:t>MAC</a:t>
              </a:r>
            </a:p>
            <a:p>
              <a:r>
                <a:rPr lang="en-US" sz="1700">
                  <a:latin typeface="Calibri" pitchFamily="34" charset="0"/>
                </a:rPr>
                <a:t>dst</a:t>
              </a:r>
            </a:p>
          </p:txBody>
        </p:sp>
        <p:sp>
          <p:nvSpPr>
            <p:cNvPr id="14" name="Rectangle 11"/>
            <p:cNvSpPr>
              <a:spLocks/>
            </p:cNvSpPr>
            <p:nvPr/>
          </p:nvSpPr>
          <p:spPr bwMode="auto">
            <a:xfrm>
              <a:off x="1785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5" name="Rectangle 12"/>
            <p:cNvSpPr>
              <a:spLocks/>
            </p:cNvSpPr>
            <p:nvPr/>
          </p:nvSpPr>
          <p:spPr bwMode="auto">
            <a:xfrm>
              <a:off x="1783" y="0"/>
              <a:ext cx="590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latin typeface="Calibri" pitchFamily="34" charset="0"/>
                </a:rPr>
                <a:t>Eth</a:t>
              </a:r>
            </a:p>
            <a:p>
              <a:r>
                <a:rPr lang="en-US" sz="1700">
                  <a:latin typeface="Calibri" pitchFamily="34" charset="0"/>
                </a:rPr>
                <a:t>type</a:t>
              </a:r>
            </a:p>
          </p:txBody>
        </p:sp>
        <p:sp>
          <p:nvSpPr>
            <p:cNvPr id="16" name="Rectangle 13"/>
            <p:cNvSpPr>
              <a:spLocks/>
            </p:cNvSpPr>
            <p:nvPr/>
          </p:nvSpPr>
          <p:spPr bwMode="auto">
            <a:xfrm>
              <a:off x="2378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7" name="Rectangle 14"/>
            <p:cNvSpPr>
              <a:spLocks/>
            </p:cNvSpPr>
            <p:nvPr/>
          </p:nvSpPr>
          <p:spPr bwMode="auto">
            <a:xfrm>
              <a:off x="2380" y="0"/>
              <a:ext cx="590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latin typeface="Calibri" pitchFamily="34" charset="0"/>
                </a:rPr>
                <a:t>VLAN</a:t>
              </a:r>
            </a:p>
            <a:p>
              <a:r>
                <a:rPr lang="en-US" sz="1700">
                  <a:latin typeface="Calibri" pitchFamily="34" charset="0"/>
                </a:rPr>
                <a:t>ID</a:t>
              </a:r>
            </a:p>
          </p:txBody>
        </p:sp>
        <p:sp>
          <p:nvSpPr>
            <p:cNvPr id="18" name="Rectangle 15"/>
            <p:cNvSpPr>
              <a:spLocks/>
            </p:cNvSpPr>
            <p:nvPr/>
          </p:nvSpPr>
          <p:spPr bwMode="auto">
            <a:xfrm>
              <a:off x="2971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9" name="Rectangle 16"/>
            <p:cNvSpPr>
              <a:spLocks/>
            </p:cNvSpPr>
            <p:nvPr/>
          </p:nvSpPr>
          <p:spPr bwMode="auto">
            <a:xfrm>
              <a:off x="2977" y="0"/>
              <a:ext cx="589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latin typeface="Calibri" pitchFamily="34" charset="0"/>
                </a:rPr>
                <a:t>IP</a:t>
              </a:r>
            </a:p>
            <a:p>
              <a:r>
                <a:rPr lang="en-US" sz="1700">
                  <a:latin typeface="Calibri" pitchFamily="34" charset="0"/>
                </a:rPr>
                <a:t>Src</a:t>
              </a:r>
            </a:p>
          </p:txBody>
        </p:sp>
        <p:sp>
          <p:nvSpPr>
            <p:cNvPr id="20" name="Rectangle 17"/>
            <p:cNvSpPr>
              <a:spLocks/>
            </p:cNvSpPr>
            <p:nvPr/>
          </p:nvSpPr>
          <p:spPr bwMode="auto">
            <a:xfrm>
              <a:off x="3571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21" name="Rectangle 18"/>
            <p:cNvSpPr>
              <a:spLocks/>
            </p:cNvSpPr>
            <p:nvPr/>
          </p:nvSpPr>
          <p:spPr bwMode="auto">
            <a:xfrm>
              <a:off x="3567" y="0"/>
              <a:ext cx="597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latin typeface="Calibri" pitchFamily="34" charset="0"/>
                </a:rPr>
                <a:t>IP</a:t>
              </a:r>
            </a:p>
            <a:p>
              <a:r>
                <a:rPr lang="en-US" sz="1700">
                  <a:latin typeface="Calibri" pitchFamily="34" charset="0"/>
                </a:rPr>
                <a:t>Dst</a:t>
              </a:r>
            </a:p>
          </p:txBody>
        </p:sp>
        <p:sp>
          <p:nvSpPr>
            <p:cNvPr id="22" name="Rectangle 19"/>
            <p:cNvSpPr>
              <a:spLocks/>
            </p:cNvSpPr>
            <p:nvPr/>
          </p:nvSpPr>
          <p:spPr bwMode="auto">
            <a:xfrm>
              <a:off x="4164" y="15"/>
              <a:ext cx="592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23" name="Rectangle 20"/>
            <p:cNvSpPr>
              <a:spLocks/>
            </p:cNvSpPr>
            <p:nvPr/>
          </p:nvSpPr>
          <p:spPr bwMode="auto">
            <a:xfrm>
              <a:off x="4165" y="0"/>
              <a:ext cx="583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latin typeface="Calibri" pitchFamily="34" charset="0"/>
                </a:rPr>
                <a:t>IP</a:t>
              </a:r>
            </a:p>
            <a:p>
              <a:r>
                <a:rPr lang="en-US" sz="1700">
                  <a:latin typeface="Calibri" pitchFamily="34" charset="0"/>
                </a:rPr>
                <a:t>Prot</a:t>
              </a:r>
            </a:p>
          </p:txBody>
        </p:sp>
        <p:sp>
          <p:nvSpPr>
            <p:cNvPr id="24" name="Rectangle 21"/>
            <p:cNvSpPr>
              <a:spLocks/>
            </p:cNvSpPr>
            <p:nvPr/>
          </p:nvSpPr>
          <p:spPr bwMode="auto">
            <a:xfrm>
              <a:off x="475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25" name="Rectangle 22"/>
            <p:cNvSpPr>
              <a:spLocks/>
            </p:cNvSpPr>
            <p:nvPr/>
          </p:nvSpPr>
          <p:spPr bwMode="auto">
            <a:xfrm>
              <a:off x="4760" y="0"/>
              <a:ext cx="596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latin typeface="Calibri" pitchFamily="34" charset="0"/>
                </a:rPr>
                <a:t>TCP</a:t>
              </a:r>
            </a:p>
            <a:p>
              <a:r>
                <a:rPr lang="en-US" sz="1700">
                  <a:latin typeface="Calibri" pitchFamily="34" charset="0"/>
                </a:rPr>
                <a:t>sport</a:t>
              </a:r>
            </a:p>
          </p:txBody>
        </p:sp>
        <p:sp>
          <p:nvSpPr>
            <p:cNvPr id="26" name="Rectangle 23"/>
            <p:cNvSpPr>
              <a:spLocks/>
            </p:cNvSpPr>
            <p:nvPr/>
          </p:nvSpPr>
          <p:spPr bwMode="auto">
            <a:xfrm>
              <a:off x="535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27" name="Rectangle 24"/>
            <p:cNvSpPr>
              <a:spLocks/>
            </p:cNvSpPr>
            <p:nvPr/>
          </p:nvSpPr>
          <p:spPr bwMode="auto">
            <a:xfrm>
              <a:off x="5351" y="0"/>
              <a:ext cx="597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latin typeface="Calibri" pitchFamily="34" charset="0"/>
                </a:rPr>
                <a:t>TCP</a:t>
              </a:r>
            </a:p>
            <a:p>
              <a:r>
                <a:rPr lang="en-US" sz="1700">
                  <a:latin typeface="Calibri" pitchFamily="34" charset="0"/>
                </a:rPr>
                <a:t>dport</a:t>
              </a:r>
            </a:p>
          </p:txBody>
        </p:sp>
        <p:sp>
          <p:nvSpPr>
            <p:cNvPr id="28" name="Rectangle 25"/>
            <p:cNvSpPr>
              <a:spLocks/>
            </p:cNvSpPr>
            <p:nvPr/>
          </p:nvSpPr>
          <p:spPr bwMode="auto">
            <a:xfrm>
              <a:off x="5956" y="12"/>
              <a:ext cx="748" cy="488"/>
            </a:xfrm>
            <a:prstGeom prst="rect">
              <a:avLst/>
            </a:prstGeom>
            <a:solidFill>
              <a:srgbClr val="CBE97B"/>
            </a:solidFill>
            <a:ln w="12700">
              <a:solidFill>
                <a:srgbClr val="697D3A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29" name="Rectangle 26"/>
            <p:cNvSpPr>
              <a:spLocks/>
            </p:cNvSpPr>
            <p:nvPr/>
          </p:nvSpPr>
          <p:spPr bwMode="auto">
            <a:xfrm>
              <a:off x="5948" y="111"/>
              <a:ext cx="7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 dirty="0">
                  <a:latin typeface="Calibri" pitchFamily="34" charset="0"/>
                </a:rPr>
                <a:t>Action</a:t>
              </a:r>
            </a:p>
          </p:txBody>
        </p:sp>
      </p:grpSp>
      <p:sp>
        <p:nvSpPr>
          <p:cNvPr id="30" name="Rectangle 27"/>
          <p:cNvSpPr>
            <a:spLocks/>
          </p:cNvSpPr>
          <p:nvPr/>
        </p:nvSpPr>
        <p:spPr bwMode="auto">
          <a:xfrm>
            <a:off x="1346200" y="2546350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latin typeface="Calibri" pitchFamily="34" charset="0"/>
              </a:rPr>
              <a:t>*</a:t>
            </a:r>
          </a:p>
        </p:txBody>
      </p:sp>
      <p:sp>
        <p:nvSpPr>
          <p:cNvPr id="31" name="Rectangle 28"/>
          <p:cNvSpPr>
            <a:spLocks/>
          </p:cNvSpPr>
          <p:nvPr/>
        </p:nvSpPr>
        <p:spPr bwMode="auto">
          <a:xfrm>
            <a:off x="1943100" y="2525713"/>
            <a:ext cx="1135063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latin typeface="Calibri" pitchFamily="34" charset="0"/>
              </a:rPr>
              <a:t>00:1f:..</a:t>
            </a:r>
          </a:p>
        </p:txBody>
      </p:sp>
      <p:sp>
        <p:nvSpPr>
          <p:cNvPr id="32" name="Rectangle 29"/>
          <p:cNvSpPr>
            <a:spLocks/>
          </p:cNvSpPr>
          <p:nvPr/>
        </p:nvSpPr>
        <p:spPr bwMode="auto">
          <a:xfrm>
            <a:off x="2667000" y="2546350"/>
            <a:ext cx="66198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latin typeface="Calibri" pitchFamily="34" charset="0"/>
              </a:rPr>
              <a:t>*</a:t>
            </a:r>
          </a:p>
        </p:txBody>
      </p:sp>
      <p:sp>
        <p:nvSpPr>
          <p:cNvPr id="33" name="Rectangle 30"/>
          <p:cNvSpPr>
            <a:spLocks/>
          </p:cNvSpPr>
          <p:nvPr/>
        </p:nvSpPr>
        <p:spPr bwMode="auto">
          <a:xfrm>
            <a:off x="3328988" y="2546350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latin typeface="Calibri" pitchFamily="34" charset="0"/>
              </a:rPr>
              <a:t>*</a:t>
            </a:r>
          </a:p>
        </p:txBody>
      </p:sp>
      <p:sp>
        <p:nvSpPr>
          <p:cNvPr id="34" name="Rectangle 31"/>
          <p:cNvSpPr>
            <a:spLocks/>
          </p:cNvSpPr>
          <p:nvPr/>
        </p:nvSpPr>
        <p:spPr bwMode="auto">
          <a:xfrm>
            <a:off x="3989388" y="2546350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latin typeface="Calibri" pitchFamily="34" charset="0"/>
              </a:rPr>
              <a:t>*</a:t>
            </a:r>
          </a:p>
        </p:txBody>
      </p:sp>
      <p:sp>
        <p:nvSpPr>
          <p:cNvPr id="35" name="Rectangle 32"/>
          <p:cNvSpPr>
            <a:spLocks/>
          </p:cNvSpPr>
          <p:nvPr/>
        </p:nvSpPr>
        <p:spPr bwMode="auto">
          <a:xfrm>
            <a:off x="4649788" y="2546350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latin typeface="Calibri" pitchFamily="34" charset="0"/>
              </a:rPr>
              <a:t>*</a:t>
            </a:r>
          </a:p>
        </p:txBody>
      </p:sp>
      <p:sp>
        <p:nvSpPr>
          <p:cNvPr id="36" name="Rectangle 33"/>
          <p:cNvSpPr>
            <a:spLocks/>
          </p:cNvSpPr>
          <p:nvPr/>
        </p:nvSpPr>
        <p:spPr bwMode="auto">
          <a:xfrm>
            <a:off x="5319713" y="2546350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latin typeface="Calibri" pitchFamily="34" charset="0"/>
              </a:rPr>
              <a:t>*</a:t>
            </a:r>
          </a:p>
        </p:txBody>
      </p:sp>
      <p:sp>
        <p:nvSpPr>
          <p:cNvPr id="37" name="Rectangle 34"/>
          <p:cNvSpPr>
            <a:spLocks/>
          </p:cNvSpPr>
          <p:nvPr/>
        </p:nvSpPr>
        <p:spPr bwMode="auto">
          <a:xfrm>
            <a:off x="5980113" y="2546350"/>
            <a:ext cx="661987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latin typeface="Calibri" pitchFamily="34" charset="0"/>
              </a:rPr>
              <a:t>*</a:t>
            </a:r>
          </a:p>
        </p:txBody>
      </p:sp>
      <p:sp>
        <p:nvSpPr>
          <p:cNvPr id="38" name="Rectangle 35"/>
          <p:cNvSpPr>
            <a:spLocks/>
          </p:cNvSpPr>
          <p:nvPr/>
        </p:nvSpPr>
        <p:spPr bwMode="auto">
          <a:xfrm>
            <a:off x="6642100" y="2546350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latin typeface="Calibri" pitchFamily="34" charset="0"/>
              </a:rPr>
              <a:t>*</a:t>
            </a:r>
          </a:p>
        </p:txBody>
      </p:sp>
      <p:sp>
        <p:nvSpPr>
          <p:cNvPr id="39" name="Rectangle 36"/>
          <p:cNvSpPr>
            <a:spLocks/>
          </p:cNvSpPr>
          <p:nvPr/>
        </p:nvSpPr>
        <p:spPr bwMode="auto">
          <a:xfrm>
            <a:off x="7400925" y="2546350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latin typeface="Calibri" pitchFamily="34" charset="0"/>
              </a:rPr>
              <a:t>port6</a:t>
            </a:r>
          </a:p>
        </p:txBody>
      </p:sp>
      <p:sp>
        <p:nvSpPr>
          <p:cNvPr id="75" name="Rectangle 72"/>
          <p:cNvSpPr>
            <a:spLocks/>
          </p:cNvSpPr>
          <p:nvPr/>
        </p:nvSpPr>
        <p:spPr bwMode="auto">
          <a:xfrm>
            <a:off x="561975" y="4730750"/>
            <a:ext cx="7286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latin typeface="Calibri" pitchFamily="34" charset="0"/>
              </a:rPr>
              <a:t>Firewall</a:t>
            </a:r>
          </a:p>
        </p:txBody>
      </p:sp>
      <p:sp>
        <p:nvSpPr>
          <p:cNvPr id="76" name="Rectangle 73"/>
          <p:cNvSpPr>
            <a:spLocks/>
          </p:cNvSpPr>
          <p:nvPr/>
        </p:nvSpPr>
        <p:spPr bwMode="auto">
          <a:xfrm>
            <a:off x="685800" y="5938838"/>
            <a:ext cx="6604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latin typeface="Calibri" pitchFamily="34" charset="0"/>
              </a:rPr>
              <a:t>*</a:t>
            </a:r>
          </a:p>
        </p:txBody>
      </p:sp>
      <p:grpSp>
        <p:nvGrpSpPr>
          <p:cNvPr id="77" name="Group 74"/>
          <p:cNvGrpSpPr>
            <a:grpSpLocks/>
          </p:cNvGrpSpPr>
          <p:nvPr/>
        </p:nvGrpSpPr>
        <p:grpSpPr bwMode="auto">
          <a:xfrm>
            <a:off x="687388" y="5272088"/>
            <a:ext cx="7483475" cy="571500"/>
            <a:chOff x="0" y="0"/>
            <a:chExt cx="6704" cy="512"/>
          </a:xfrm>
        </p:grpSpPr>
        <p:sp>
          <p:nvSpPr>
            <p:cNvPr id="78" name="Rectangle 75"/>
            <p:cNvSpPr>
              <a:spLocks/>
            </p:cNvSpPr>
            <p:nvPr/>
          </p:nvSpPr>
          <p:spPr bwMode="auto">
            <a:xfrm>
              <a:off x="0" y="15"/>
              <a:ext cx="592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79" name="Rectangle 76"/>
            <p:cNvSpPr>
              <a:spLocks/>
            </p:cNvSpPr>
            <p:nvPr/>
          </p:nvSpPr>
          <p:spPr bwMode="auto">
            <a:xfrm>
              <a:off x="3" y="0"/>
              <a:ext cx="589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latin typeface="Calibri" pitchFamily="34" charset="0"/>
                </a:rPr>
                <a:t>Switch</a:t>
              </a:r>
            </a:p>
            <a:p>
              <a:r>
                <a:rPr lang="en-US" sz="1700">
                  <a:latin typeface="Calibri" pitchFamily="34" charset="0"/>
                </a:rPr>
                <a:t>Port</a:t>
              </a:r>
            </a:p>
          </p:txBody>
        </p:sp>
        <p:sp>
          <p:nvSpPr>
            <p:cNvPr id="80" name="Rectangle 77"/>
            <p:cNvSpPr>
              <a:spLocks/>
            </p:cNvSpPr>
            <p:nvPr/>
          </p:nvSpPr>
          <p:spPr bwMode="auto">
            <a:xfrm>
              <a:off x="592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81" name="Rectangle 78"/>
            <p:cNvSpPr>
              <a:spLocks/>
            </p:cNvSpPr>
            <p:nvPr/>
          </p:nvSpPr>
          <p:spPr bwMode="auto">
            <a:xfrm>
              <a:off x="588" y="0"/>
              <a:ext cx="589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latin typeface="Calibri" pitchFamily="34" charset="0"/>
                </a:rPr>
                <a:t>MAC</a:t>
              </a:r>
            </a:p>
            <a:p>
              <a:r>
                <a:rPr lang="en-US" sz="1700">
                  <a:latin typeface="Calibri" pitchFamily="34" charset="0"/>
                </a:rPr>
                <a:t>src</a:t>
              </a:r>
            </a:p>
          </p:txBody>
        </p:sp>
        <p:sp>
          <p:nvSpPr>
            <p:cNvPr id="82" name="Rectangle 79"/>
            <p:cNvSpPr>
              <a:spLocks/>
            </p:cNvSpPr>
            <p:nvPr/>
          </p:nvSpPr>
          <p:spPr bwMode="auto">
            <a:xfrm>
              <a:off x="1185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83" name="Rectangle 80"/>
            <p:cNvSpPr>
              <a:spLocks/>
            </p:cNvSpPr>
            <p:nvPr/>
          </p:nvSpPr>
          <p:spPr bwMode="auto">
            <a:xfrm>
              <a:off x="1212" y="0"/>
              <a:ext cx="567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latin typeface="Calibri" pitchFamily="34" charset="0"/>
                </a:rPr>
                <a:t>MAC</a:t>
              </a:r>
            </a:p>
            <a:p>
              <a:r>
                <a:rPr lang="en-US" sz="1700">
                  <a:latin typeface="Calibri" pitchFamily="34" charset="0"/>
                </a:rPr>
                <a:t>dst</a:t>
              </a:r>
            </a:p>
          </p:txBody>
        </p:sp>
        <p:sp>
          <p:nvSpPr>
            <p:cNvPr id="84" name="Rectangle 81"/>
            <p:cNvSpPr>
              <a:spLocks/>
            </p:cNvSpPr>
            <p:nvPr/>
          </p:nvSpPr>
          <p:spPr bwMode="auto">
            <a:xfrm>
              <a:off x="1785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85" name="Rectangle 82"/>
            <p:cNvSpPr>
              <a:spLocks/>
            </p:cNvSpPr>
            <p:nvPr/>
          </p:nvSpPr>
          <p:spPr bwMode="auto">
            <a:xfrm>
              <a:off x="1783" y="0"/>
              <a:ext cx="590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latin typeface="Calibri" pitchFamily="34" charset="0"/>
                </a:rPr>
                <a:t>Eth</a:t>
              </a:r>
            </a:p>
            <a:p>
              <a:r>
                <a:rPr lang="en-US" sz="1700">
                  <a:latin typeface="Calibri" pitchFamily="34" charset="0"/>
                </a:rPr>
                <a:t>type</a:t>
              </a:r>
            </a:p>
          </p:txBody>
        </p:sp>
        <p:sp>
          <p:nvSpPr>
            <p:cNvPr id="86" name="Rectangle 83"/>
            <p:cNvSpPr>
              <a:spLocks/>
            </p:cNvSpPr>
            <p:nvPr/>
          </p:nvSpPr>
          <p:spPr bwMode="auto">
            <a:xfrm>
              <a:off x="2378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87" name="Rectangle 84"/>
            <p:cNvSpPr>
              <a:spLocks/>
            </p:cNvSpPr>
            <p:nvPr/>
          </p:nvSpPr>
          <p:spPr bwMode="auto">
            <a:xfrm>
              <a:off x="2380" y="0"/>
              <a:ext cx="590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latin typeface="Calibri" pitchFamily="34" charset="0"/>
                </a:rPr>
                <a:t>VLAN</a:t>
              </a:r>
            </a:p>
            <a:p>
              <a:r>
                <a:rPr lang="en-US" sz="1700">
                  <a:latin typeface="Calibri" pitchFamily="34" charset="0"/>
                </a:rPr>
                <a:t>ID</a:t>
              </a:r>
            </a:p>
          </p:txBody>
        </p:sp>
        <p:sp>
          <p:nvSpPr>
            <p:cNvPr id="88" name="Rectangle 85"/>
            <p:cNvSpPr>
              <a:spLocks/>
            </p:cNvSpPr>
            <p:nvPr/>
          </p:nvSpPr>
          <p:spPr bwMode="auto">
            <a:xfrm>
              <a:off x="2971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89" name="Rectangle 86"/>
            <p:cNvSpPr>
              <a:spLocks/>
            </p:cNvSpPr>
            <p:nvPr/>
          </p:nvSpPr>
          <p:spPr bwMode="auto">
            <a:xfrm>
              <a:off x="2977" y="0"/>
              <a:ext cx="589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latin typeface="Calibri" pitchFamily="34" charset="0"/>
                </a:rPr>
                <a:t>IP</a:t>
              </a:r>
            </a:p>
            <a:p>
              <a:r>
                <a:rPr lang="en-US" sz="1700">
                  <a:latin typeface="Calibri" pitchFamily="34" charset="0"/>
                </a:rPr>
                <a:t>Src</a:t>
              </a:r>
            </a:p>
          </p:txBody>
        </p:sp>
        <p:sp>
          <p:nvSpPr>
            <p:cNvPr id="90" name="Rectangle 87"/>
            <p:cNvSpPr>
              <a:spLocks/>
            </p:cNvSpPr>
            <p:nvPr/>
          </p:nvSpPr>
          <p:spPr bwMode="auto">
            <a:xfrm>
              <a:off x="3571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1" name="Rectangle 88"/>
            <p:cNvSpPr>
              <a:spLocks/>
            </p:cNvSpPr>
            <p:nvPr/>
          </p:nvSpPr>
          <p:spPr bwMode="auto">
            <a:xfrm>
              <a:off x="3567" y="0"/>
              <a:ext cx="597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latin typeface="Calibri" pitchFamily="34" charset="0"/>
                </a:rPr>
                <a:t>IP</a:t>
              </a:r>
            </a:p>
            <a:p>
              <a:r>
                <a:rPr lang="en-US" sz="1700">
                  <a:latin typeface="Calibri" pitchFamily="34" charset="0"/>
                </a:rPr>
                <a:t>Dst</a:t>
              </a:r>
            </a:p>
          </p:txBody>
        </p:sp>
        <p:sp>
          <p:nvSpPr>
            <p:cNvPr id="92" name="Rectangle 89"/>
            <p:cNvSpPr>
              <a:spLocks/>
            </p:cNvSpPr>
            <p:nvPr/>
          </p:nvSpPr>
          <p:spPr bwMode="auto">
            <a:xfrm>
              <a:off x="4164" y="15"/>
              <a:ext cx="592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3" name="Rectangle 90"/>
            <p:cNvSpPr>
              <a:spLocks/>
            </p:cNvSpPr>
            <p:nvPr/>
          </p:nvSpPr>
          <p:spPr bwMode="auto">
            <a:xfrm>
              <a:off x="4165" y="0"/>
              <a:ext cx="583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latin typeface="Calibri" pitchFamily="34" charset="0"/>
                </a:rPr>
                <a:t>IP</a:t>
              </a:r>
            </a:p>
            <a:p>
              <a:r>
                <a:rPr lang="en-US" sz="1700">
                  <a:latin typeface="Calibri" pitchFamily="34" charset="0"/>
                </a:rPr>
                <a:t>Prot</a:t>
              </a:r>
            </a:p>
          </p:txBody>
        </p:sp>
        <p:sp>
          <p:nvSpPr>
            <p:cNvPr id="94" name="Rectangle 91"/>
            <p:cNvSpPr>
              <a:spLocks/>
            </p:cNvSpPr>
            <p:nvPr/>
          </p:nvSpPr>
          <p:spPr bwMode="auto">
            <a:xfrm>
              <a:off x="475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5" name="Rectangle 92"/>
            <p:cNvSpPr>
              <a:spLocks/>
            </p:cNvSpPr>
            <p:nvPr/>
          </p:nvSpPr>
          <p:spPr bwMode="auto">
            <a:xfrm>
              <a:off x="4760" y="0"/>
              <a:ext cx="596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latin typeface="Calibri" pitchFamily="34" charset="0"/>
                </a:rPr>
                <a:t>TCP</a:t>
              </a:r>
            </a:p>
            <a:p>
              <a:r>
                <a:rPr lang="en-US" sz="1700">
                  <a:latin typeface="Calibri" pitchFamily="34" charset="0"/>
                </a:rPr>
                <a:t>sport</a:t>
              </a:r>
            </a:p>
          </p:txBody>
        </p:sp>
        <p:sp>
          <p:nvSpPr>
            <p:cNvPr id="96" name="Rectangle 93"/>
            <p:cNvSpPr>
              <a:spLocks/>
            </p:cNvSpPr>
            <p:nvPr/>
          </p:nvSpPr>
          <p:spPr bwMode="auto">
            <a:xfrm>
              <a:off x="535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" name="Rectangle 94"/>
            <p:cNvSpPr>
              <a:spLocks/>
            </p:cNvSpPr>
            <p:nvPr/>
          </p:nvSpPr>
          <p:spPr bwMode="auto">
            <a:xfrm>
              <a:off x="5351" y="0"/>
              <a:ext cx="597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latin typeface="Calibri" pitchFamily="34" charset="0"/>
                </a:rPr>
                <a:t>TCP</a:t>
              </a:r>
            </a:p>
            <a:p>
              <a:r>
                <a:rPr lang="en-US" sz="1700">
                  <a:latin typeface="Calibri" pitchFamily="34" charset="0"/>
                </a:rPr>
                <a:t>dport</a:t>
              </a:r>
            </a:p>
          </p:txBody>
        </p:sp>
        <p:sp>
          <p:nvSpPr>
            <p:cNvPr id="98" name="Rectangle 95"/>
            <p:cNvSpPr>
              <a:spLocks/>
            </p:cNvSpPr>
            <p:nvPr/>
          </p:nvSpPr>
          <p:spPr bwMode="auto">
            <a:xfrm>
              <a:off x="5956" y="12"/>
              <a:ext cx="748" cy="488"/>
            </a:xfrm>
            <a:prstGeom prst="rect">
              <a:avLst/>
            </a:prstGeom>
            <a:solidFill>
              <a:srgbClr val="CBE97B"/>
            </a:solidFill>
            <a:ln w="12700">
              <a:solidFill>
                <a:srgbClr val="697D3A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9" name="Rectangle 96"/>
            <p:cNvSpPr>
              <a:spLocks/>
            </p:cNvSpPr>
            <p:nvPr/>
          </p:nvSpPr>
          <p:spPr bwMode="auto">
            <a:xfrm>
              <a:off x="5948" y="111"/>
              <a:ext cx="7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latin typeface="Calibri" pitchFamily="34" charset="0"/>
                </a:rPr>
                <a:t>Action</a:t>
              </a:r>
            </a:p>
          </p:txBody>
        </p:sp>
      </p:grpSp>
      <p:sp>
        <p:nvSpPr>
          <p:cNvPr id="100" name="Rectangle 97"/>
          <p:cNvSpPr>
            <a:spLocks/>
          </p:cNvSpPr>
          <p:nvPr/>
        </p:nvSpPr>
        <p:spPr bwMode="auto">
          <a:xfrm>
            <a:off x="1346200" y="5938838"/>
            <a:ext cx="6604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latin typeface="Calibri" pitchFamily="34" charset="0"/>
              </a:rPr>
              <a:t>*</a:t>
            </a:r>
          </a:p>
        </p:txBody>
      </p:sp>
      <p:sp>
        <p:nvSpPr>
          <p:cNvPr id="101" name="Rectangle 98"/>
          <p:cNvSpPr>
            <a:spLocks/>
          </p:cNvSpPr>
          <p:nvPr/>
        </p:nvSpPr>
        <p:spPr bwMode="auto">
          <a:xfrm>
            <a:off x="1774825" y="5938838"/>
            <a:ext cx="113347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latin typeface="Calibri" pitchFamily="34" charset="0"/>
              </a:rPr>
              <a:t>*</a:t>
            </a:r>
          </a:p>
        </p:txBody>
      </p:sp>
      <p:sp>
        <p:nvSpPr>
          <p:cNvPr id="102" name="Rectangle 99"/>
          <p:cNvSpPr>
            <a:spLocks/>
          </p:cNvSpPr>
          <p:nvPr/>
        </p:nvSpPr>
        <p:spPr bwMode="auto">
          <a:xfrm>
            <a:off x="2667000" y="5938838"/>
            <a:ext cx="661988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latin typeface="Calibri" pitchFamily="34" charset="0"/>
              </a:rPr>
              <a:t>*</a:t>
            </a:r>
          </a:p>
        </p:txBody>
      </p:sp>
      <p:sp>
        <p:nvSpPr>
          <p:cNvPr id="103" name="Rectangle 100"/>
          <p:cNvSpPr>
            <a:spLocks/>
          </p:cNvSpPr>
          <p:nvPr/>
        </p:nvSpPr>
        <p:spPr bwMode="auto">
          <a:xfrm>
            <a:off x="3328988" y="5938838"/>
            <a:ext cx="6604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latin typeface="Calibri" pitchFamily="34" charset="0"/>
              </a:rPr>
              <a:t>*</a:t>
            </a:r>
          </a:p>
        </p:txBody>
      </p:sp>
      <p:sp>
        <p:nvSpPr>
          <p:cNvPr id="104" name="Rectangle 101"/>
          <p:cNvSpPr>
            <a:spLocks/>
          </p:cNvSpPr>
          <p:nvPr/>
        </p:nvSpPr>
        <p:spPr bwMode="auto">
          <a:xfrm>
            <a:off x="3989388" y="5938838"/>
            <a:ext cx="6604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latin typeface="Calibri" pitchFamily="34" charset="0"/>
              </a:rPr>
              <a:t>*</a:t>
            </a:r>
          </a:p>
        </p:txBody>
      </p:sp>
      <p:sp>
        <p:nvSpPr>
          <p:cNvPr id="105" name="Rectangle 102"/>
          <p:cNvSpPr>
            <a:spLocks/>
          </p:cNvSpPr>
          <p:nvPr/>
        </p:nvSpPr>
        <p:spPr bwMode="auto">
          <a:xfrm>
            <a:off x="4649788" y="5938838"/>
            <a:ext cx="6604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latin typeface="Calibri" pitchFamily="34" charset="0"/>
              </a:rPr>
              <a:t>*</a:t>
            </a:r>
          </a:p>
        </p:txBody>
      </p:sp>
      <p:sp>
        <p:nvSpPr>
          <p:cNvPr id="106" name="Rectangle 103"/>
          <p:cNvSpPr>
            <a:spLocks/>
          </p:cNvSpPr>
          <p:nvPr/>
        </p:nvSpPr>
        <p:spPr bwMode="auto">
          <a:xfrm>
            <a:off x="5319713" y="5938838"/>
            <a:ext cx="6604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latin typeface="Calibri" pitchFamily="34" charset="0"/>
              </a:rPr>
              <a:t>*</a:t>
            </a:r>
          </a:p>
        </p:txBody>
      </p:sp>
      <p:sp>
        <p:nvSpPr>
          <p:cNvPr id="107" name="Rectangle 104"/>
          <p:cNvSpPr>
            <a:spLocks/>
          </p:cNvSpPr>
          <p:nvPr/>
        </p:nvSpPr>
        <p:spPr bwMode="auto">
          <a:xfrm>
            <a:off x="5980113" y="5938838"/>
            <a:ext cx="661987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latin typeface="Calibri" pitchFamily="34" charset="0"/>
              </a:rPr>
              <a:t>*</a:t>
            </a:r>
          </a:p>
        </p:txBody>
      </p:sp>
      <p:sp>
        <p:nvSpPr>
          <p:cNvPr id="108" name="Rectangle 105"/>
          <p:cNvSpPr>
            <a:spLocks/>
          </p:cNvSpPr>
          <p:nvPr/>
        </p:nvSpPr>
        <p:spPr bwMode="auto">
          <a:xfrm>
            <a:off x="6642100" y="5938838"/>
            <a:ext cx="6604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latin typeface="Calibri" pitchFamily="34" charset="0"/>
              </a:rPr>
              <a:t>22</a:t>
            </a:r>
          </a:p>
        </p:txBody>
      </p:sp>
      <p:sp>
        <p:nvSpPr>
          <p:cNvPr id="109" name="Rectangle 106"/>
          <p:cNvSpPr>
            <a:spLocks/>
          </p:cNvSpPr>
          <p:nvPr/>
        </p:nvSpPr>
        <p:spPr bwMode="auto">
          <a:xfrm>
            <a:off x="7400925" y="5938838"/>
            <a:ext cx="6604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latin typeface="Calibri" pitchFamily="34" charset="0"/>
              </a:rPr>
              <a:t>drop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0" y="6596390"/>
            <a:ext cx="70096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latin typeface="Calibri" pitchFamily="34" charset="0"/>
              </a:rPr>
              <a:t>OpenFlow</a:t>
            </a:r>
            <a:r>
              <a:rPr lang="en-US" sz="1100" dirty="0" smtClean="0">
                <a:latin typeface="Calibri" pitchFamily="34" charset="0"/>
              </a:rPr>
              <a:t>/SDN tutorial, </a:t>
            </a:r>
            <a:r>
              <a:rPr lang="en-US" sz="1100" dirty="0" err="1" smtClean="0"/>
              <a:t>Srini</a:t>
            </a:r>
            <a:r>
              <a:rPr lang="en-US" sz="1100" dirty="0" smtClean="0"/>
              <a:t> </a:t>
            </a:r>
            <a:r>
              <a:rPr lang="en-US" sz="1100" dirty="0" err="1" smtClean="0"/>
              <a:t>Seetharaman</a:t>
            </a:r>
            <a:r>
              <a:rPr lang="en-US" sz="1100" dirty="0" smtClean="0"/>
              <a:t>, Deutsche Telekom, Silicon Valley Innovation Center</a:t>
            </a:r>
            <a:endParaRPr lang="en-US" sz="1100" dirty="0"/>
          </a:p>
        </p:txBody>
      </p:sp>
      <p:sp>
        <p:nvSpPr>
          <p:cNvPr id="111" name="Rectangle 2"/>
          <p:cNvSpPr>
            <a:spLocks/>
          </p:cNvSpPr>
          <p:nvPr/>
        </p:nvSpPr>
        <p:spPr bwMode="auto">
          <a:xfrm>
            <a:off x="533400" y="2971800"/>
            <a:ext cx="7223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latin typeface="Calibri" pitchFamily="34" charset="0"/>
              </a:rPr>
              <a:t>Routing</a:t>
            </a:r>
          </a:p>
        </p:txBody>
      </p:sp>
      <p:sp>
        <p:nvSpPr>
          <p:cNvPr id="112" name="Rectangle 3"/>
          <p:cNvSpPr>
            <a:spLocks/>
          </p:cNvSpPr>
          <p:nvPr/>
        </p:nvSpPr>
        <p:spPr bwMode="auto">
          <a:xfrm>
            <a:off x="655637" y="4171950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latin typeface="Calibri" pitchFamily="34" charset="0"/>
              </a:rPr>
              <a:t>*</a:t>
            </a:r>
          </a:p>
        </p:txBody>
      </p:sp>
      <p:grpSp>
        <p:nvGrpSpPr>
          <p:cNvPr id="113" name="Group 4"/>
          <p:cNvGrpSpPr>
            <a:grpSpLocks/>
          </p:cNvGrpSpPr>
          <p:nvPr/>
        </p:nvGrpSpPr>
        <p:grpSpPr bwMode="auto">
          <a:xfrm>
            <a:off x="657225" y="3503613"/>
            <a:ext cx="7483475" cy="571500"/>
            <a:chOff x="0" y="0"/>
            <a:chExt cx="6704" cy="512"/>
          </a:xfrm>
        </p:grpSpPr>
        <p:sp>
          <p:nvSpPr>
            <p:cNvPr id="114" name="Rectangle 5"/>
            <p:cNvSpPr>
              <a:spLocks/>
            </p:cNvSpPr>
            <p:nvPr/>
          </p:nvSpPr>
          <p:spPr bwMode="auto">
            <a:xfrm>
              <a:off x="0" y="15"/>
              <a:ext cx="592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15" name="Rectangle 6"/>
            <p:cNvSpPr>
              <a:spLocks/>
            </p:cNvSpPr>
            <p:nvPr/>
          </p:nvSpPr>
          <p:spPr bwMode="auto">
            <a:xfrm>
              <a:off x="3" y="0"/>
              <a:ext cx="589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latin typeface="Calibri" pitchFamily="34" charset="0"/>
                </a:rPr>
                <a:t>Switch</a:t>
              </a:r>
            </a:p>
            <a:p>
              <a:r>
                <a:rPr lang="en-US" sz="1700">
                  <a:latin typeface="Calibri" pitchFamily="34" charset="0"/>
                </a:rPr>
                <a:t>Port</a:t>
              </a:r>
            </a:p>
          </p:txBody>
        </p:sp>
        <p:sp>
          <p:nvSpPr>
            <p:cNvPr id="116" name="Rectangle 7"/>
            <p:cNvSpPr>
              <a:spLocks/>
            </p:cNvSpPr>
            <p:nvPr/>
          </p:nvSpPr>
          <p:spPr bwMode="auto">
            <a:xfrm>
              <a:off x="592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17" name="Rectangle 8"/>
            <p:cNvSpPr>
              <a:spLocks/>
            </p:cNvSpPr>
            <p:nvPr/>
          </p:nvSpPr>
          <p:spPr bwMode="auto">
            <a:xfrm>
              <a:off x="588" y="0"/>
              <a:ext cx="589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latin typeface="Calibri" pitchFamily="34" charset="0"/>
                </a:rPr>
                <a:t>MAC</a:t>
              </a:r>
            </a:p>
            <a:p>
              <a:r>
                <a:rPr lang="en-US" sz="1700">
                  <a:latin typeface="Calibri" pitchFamily="34" charset="0"/>
                </a:rPr>
                <a:t>src</a:t>
              </a:r>
            </a:p>
          </p:txBody>
        </p:sp>
        <p:sp>
          <p:nvSpPr>
            <p:cNvPr id="118" name="Rectangle 9"/>
            <p:cNvSpPr>
              <a:spLocks/>
            </p:cNvSpPr>
            <p:nvPr/>
          </p:nvSpPr>
          <p:spPr bwMode="auto">
            <a:xfrm>
              <a:off x="1185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19" name="Rectangle 10"/>
            <p:cNvSpPr>
              <a:spLocks/>
            </p:cNvSpPr>
            <p:nvPr/>
          </p:nvSpPr>
          <p:spPr bwMode="auto">
            <a:xfrm>
              <a:off x="1212" y="0"/>
              <a:ext cx="567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latin typeface="Calibri" pitchFamily="34" charset="0"/>
                </a:rPr>
                <a:t>MAC</a:t>
              </a:r>
            </a:p>
            <a:p>
              <a:r>
                <a:rPr lang="en-US" sz="1700">
                  <a:latin typeface="Calibri" pitchFamily="34" charset="0"/>
                </a:rPr>
                <a:t>dst</a:t>
              </a:r>
            </a:p>
          </p:txBody>
        </p:sp>
        <p:sp>
          <p:nvSpPr>
            <p:cNvPr id="120" name="Rectangle 11"/>
            <p:cNvSpPr>
              <a:spLocks/>
            </p:cNvSpPr>
            <p:nvPr/>
          </p:nvSpPr>
          <p:spPr bwMode="auto">
            <a:xfrm>
              <a:off x="1785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21" name="Rectangle 12"/>
            <p:cNvSpPr>
              <a:spLocks/>
            </p:cNvSpPr>
            <p:nvPr/>
          </p:nvSpPr>
          <p:spPr bwMode="auto">
            <a:xfrm>
              <a:off x="1783" y="0"/>
              <a:ext cx="590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latin typeface="Calibri" pitchFamily="34" charset="0"/>
                </a:rPr>
                <a:t>Eth</a:t>
              </a:r>
            </a:p>
            <a:p>
              <a:r>
                <a:rPr lang="en-US" sz="1700">
                  <a:latin typeface="Calibri" pitchFamily="34" charset="0"/>
                </a:rPr>
                <a:t>type</a:t>
              </a:r>
            </a:p>
          </p:txBody>
        </p:sp>
        <p:sp>
          <p:nvSpPr>
            <p:cNvPr id="122" name="Rectangle 13"/>
            <p:cNvSpPr>
              <a:spLocks/>
            </p:cNvSpPr>
            <p:nvPr/>
          </p:nvSpPr>
          <p:spPr bwMode="auto">
            <a:xfrm>
              <a:off x="2378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23" name="Rectangle 14"/>
            <p:cNvSpPr>
              <a:spLocks/>
            </p:cNvSpPr>
            <p:nvPr/>
          </p:nvSpPr>
          <p:spPr bwMode="auto">
            <a:xfrm>
              <a:off x="2380" y="0"/>
              <a:ext cx="590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latin typeface="Calibri" pitchFamily="34" charset="0"/>
                </a:rPr>
                <a:t>VLAN</a:t>
              </a:r>
            </a:p>
            <a:p>
              <a:r>
                <a:rPr lang="en-US" sz="1700">
                  <a:latin typeface="Calibri" pitchFamily="34" charset="0"/>
                </a:rPr>
                <a:t>ID</a:t>
              </a:r>
            </a:p>
          </p:txBody>
        </p:sp>
        <p:sp>
          <p:nvSpPr>
            <p:cNvPr id="124" name="Rectangle 15"/>
            <p:cNvSpPr>
              <a:spLocks/>
            </p:cNvSpPr>
            <p:nvPr/>
          </p:nvSpPr>
          <p:spPr bwMode="auto">
            <a:xfrm>
              <a:off x="2971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25" name="Rectangle 16"/>
            <p:cNvSpPr>
              <a:spLocks/>
            </p:cNvSpPr>
            <p:nvPr/>
          </p:nvSpPr>
          <p:spPr bwMode="auto">
            <a:xfrm>
              <a:off x="2977" y="0"/>
              <a:ext cx="589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latin typeface="Calibri" pitchFamily="34" charset="0"/>
                </a:rPr>
                <a:t>IP</a:t>
              </a:r>
            </a:p>
            <a:p>
              <a:r>
                <a:rPr lang="en-US" sz="1700">
                  <a:latin typeface="Calibri" pitchFamily="34" charset="0"/>
                </a:rPr>
                <a:t>Src</a:t>
              </a:r>
            </a:p>
          </p:txBody>
        </p:sp>
        <p:sp>
          <p:nvSpPr>
            <p:cNvPr id="126" name="Rectangle 17"/>
            <p:cNvSpPr>
              <a:spLocks/>
            </p:cNvSpPr>
            <p:nvPr/>
          </p:nvSpPr>
          <p:spPr bwMode="auto">
            <a:xfrm>
              <a:off x="3571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27" name="Rectangle 18"/>
            <p:cNvSpPr>
              <a:spLocks/>
            </p:cNvSpPr>
            <p:nvPr/>
          </p:nvSpPr>
          <p:spPr bwMode="auto">
            <a:xfrm>
              <a:off x="3567" y="0"/>
              <a:ext cx="597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latin typeface="Calibri" pitchFamily="34" charset="0"/>
                </a:rPr>
                <a:t>IP</a:t>
              </a:r>
            </a:p>
            <a:p>
              <a:r>
                <a:rPr lang="en-US" sz="1700">
                  <a:latin typeface="Calibri" pitchFamily="34" charset="0"/>
                </a:rPr>
                <a:t>Dst</a:t>
              </a:r>
            </a:p>
          </p:txBody>
        </p:sp>
        <p:sp>
          <p:nvSpPr>
            <p:cNvPr id="128" name="Rectangle 19"/>
            <p:cNvSpPr>
              <a:spLocks/>
            </p:cNvSpPr>
            <p:nvPr/>
          </p:nvSpPr>
          <p:spPr bwMode="auto">
            <a:xfrm>
              <a:off x="4164" y="15"/>
              <a:ext cx="592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29" name="Rectangle 20"/>
            <p:cNvSpPr>
              <a:spLocks/>
            </p:cNvSpPr>
            <p:nvPr/>
          </p:nvSpPr>
          <p:spPr bwMode="auto">
            <a:xfrm>
              <a:off x="4165" y="0"/>
              <a:ext cx="583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latin typeface="Calibri" pitchFamily="34" charset="0"/>
                </a:rPr>
                <a:t>IP</a:t>
              </a:r>
            </a:p>
            <a:p>
              <a:r>
                <a:rPr lang="en-US" sz="1700">
                  <a:latin typeface="Calibri" pitchFamily="34" charset="0"/>
                </a:rPr>
                <a:t>Prot</a:t>
              </a:r>
            </a:p>
          </p:txBody>
        </p:sp>
        <p:sp>
          <p:nvSpPr>
            <p:cNvPr id="130" name="Rectangle 21"/>
            <p:cNvSpPr>
              <a:spLocks/>
            </p:cNvSpPr>
            <p:nvPr/>
          </p:nvSpPr>
          <p:spPr bwMode="auto">
            <a:xfrm>
              <a:off x="475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31" name="Rectangle 22"/>
            <p:cNvSpPr>
              <a:spLocks/>
            </p:cNvSpPr>
            <p:nvPr/>
          </p:nvSpPr>
          <p:spPr bwMode="auto">
            <a:xfrm>
              <a:off x="4760" y="0"/>
              <a:ext cx="596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latin typeface="Calibri" pitchFamily="34" charset="0"/>
                </a:rPr>
                <a:t>TCP</a:t>
              </a:r>
            </a:p>
            <a:p>
              <a:r>
                <a:rPr lang="en-US" sz="1700">
                  <a:latin typeface="Calibri" pitchFamily="34" charset="0"/>
                </a:rPr>
                <a:t>sport</a:t>
              </a:r>
            </a:p>
          </p:txBody>
        </p:sp>
        <p:sp>
          <p:nvSpPr>
            <p:cNvPr id="132" name="Rectangle 23"/>
            <p:cNvSpPr>
              <a:spLocks/>
            </p:cNvSpPr>
            <p:nvPr/>
          </p:nvSpPr>
          <p:spPr bwMode="auto">
            <a:xfrm>
              <a:off x="535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33" name="Rectangle 24"/>
            <p:cNvSpPr>
              <a:spLocks/>
            </p:cNvSpPr>
            <p:nvPr/>
          </p:nvSpPr>
          <p:spPr bwMode="auto">
            <a:xfrm>
              <a:off x="5351" y="0"/>
              <a:ext cx="597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latin typeface="Calibri" pitchFamily="34" charset="0"/>
                </a:rPr>
                <a:t>TCP</a:t>
              </a:r>
            </a:p>
            <a:p>
              <a:r>
                <a:rPr lang="en-US" sz="1700">
                  <a:latin typeface="Calibri" pitchFamily="34" charset="0"/>
                </a:rPr>
                <a:t>dport</a:t>
              </a:r>
            </a:p>
          </p:txBody>
        </p:sp>
        <p:sp>
          <p:nvSpPr>
            <p:cNvPr id="134" name="Rectangle 25"/>
            <p:cNvSpPr>
              <a:spLocks/>
            </p:cNvSpPr>
            <p:nvPr/>
          </p:nvSpPr>
          <p:spPr bwMode="auto">
            <a:xfrm>
              <a:off x="5956" y="12"/>
              <a:ext cx="748" cy="488"/>
            </a:xfrm>
            <a:prstGeom prst="rect">
              <a:avLst/>
            </a:prstGeom>
            <a:solidFill>
              <a:srgbClr val="CBE97B"/>
            </a:solidFill>
            <a:ln w="12700">
              <a:solidFill>
                <a:srgbClr val="697D3A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35" name="Rectangle 26"/>
            <p:cNvSpPr>
              <a:spLocks/>
            </p:cNvSpPr>
            <p:nvPr/>
          </p:nvSpPr>
          <p:spPr bwMode="auto">
            <a:xfrm>
              <a:off x="5948" y="111"/>
              <a:ext cx="7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>
                  <a:latin typeface="Calibri" pitchFamily="34" charset="0"/>
                </a:rPr>
                <a:t>Action</a:t>
              </a:r>
            </a:p>
          </p:txBody>
        </p:sp>
      </p:grpSp>
      <p:sp>
        <p:nvSpPr>
          <p:cNvPr id="136" name="Rectangle 27"/>
          <p:cNvSpPr>
            <a:spLocks/>
          </p:cNvSpPr>
          <p:nvPr/>
        </p:nvSpPr>
        <p:spPr bwMode="auto">
          <a:xfrm>
            <a:off x="1316037" y="4171950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latin typeface="Calibri" pitchFamily="34" charset="0"/>
              </a:rPr>
              <a:t>*</a:t>
            </a:r>
          </a:p>
        </p:txBody>
      </p:sp>
      <p:sp>
        <p:nvSpPr>
          <p:cNvPr id="137" name="Rectangle 28"/>
          <p:cNvSpPr>
            <a:spLocks/>
          </p:cNvSpPr>
          <p:nvPr/>
        </p:nvSpPr>
        <p:spPr bwMode="auto">
          <a:xfrm>
            <a:off x="1744662" y="4171950"/>
            <a:ext cx="113347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latin typeface="Calibri" pitchFamily="34" charset="0"/>
              </a:rPr>
              <a:t>*</a:t>
            </a:r>
          </a:p>
        </p:txBody>
      </p:sp>
      <p:sp>
        <p:nvSpPr>
          <p:cNvPr id="138" name="Rectangle 29"/>
          <p:cNvSpPr>
            <a:spLocks/>
          </p:cNvSpPr>
          <p:nvPr/>
        </p:nvSpPr>
        <p:spPr bwMode="auto">
          <a:xfrm>
            <a:off x="2636837" y="4171950"/>
            <a:ext cx="66198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latin typeface="Calibri" pitchFamily="34" charset="0"/>
              </a:rPr>
              <a:t>*</a:t>
            </a:r>
          </a:p>
        </p:txBody>
      </p:sp>
      <p:sp>
        <p:nvSpPr>
          <p:cNvPr id="139" name="Rectangle 30"/>
          <p:cNvSpPr>
            <a:spLocks/>
          </p:cNvSpPr>
          <p:nvPr/>
        </p:nvSpPr>
        <p:spPr bwMode="auto">
          <a:xfrm>
            <a:off x="3298825" y="4171950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latin typeface="Calibri" pitchFamily="34" charset="0"/>
              </a:rPr>
              <a:t>*</a:t>
            </a:r>
          </a:p>
        </p:txBody>
      </p:sp>
      <p:sp>
        <p:nvSpPr>
          <p:cNvPr id="140" name="Rectangle 31"/>
          <p:cNvSpPr>
            <a:spLocks/>
          </p:cNvSpPr>
          <p:nvPr/>
        </p:nvSpPr>
        <p:spPr bwMode="auto">
          <a:xfrm>
            <a:off x="3959225" y="4171950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latin typeface="Calibri" pitchFamily="34" charset="0"/>
              </a:rPr>
              <a:t>*</a:t>
            </a:r>
          </a:p>
        </p:txBody>
      </p:sp>
      <p:sp>
        <p:nvSpPr>
          <p:cNvPr id="141" name="Rectangle 32"/>
          <p:cNvSpPr>
            <a:spLocks/>
          </p:cNvSpPr>
          <p:nvPr/>
        </p:nvSpPr>
        <p:spPr bwMode="auto">
          <a:xfrm>
            <a:off x="4619625" y="4171950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latin typeface="Calibri" pitchFamily="34" charset="0"/>
              </a:rPr>
              <a:t>5.6.7.8</a:t>
            </a:r>
          </a:p>
        </p:txBody>
      </p:sp>
      <p:sp>
        <p:nvSpPr>
          <p:cNvPr id="142" name="Rectangle 33"/>
          <p:cNvSpPr>
            <a:spLocks/>
          </p:cNvSpPr>
          <p:nvPr/>
        </p:nvSpPr>
        <p:spPr bwMode="auto">
          <a:xfrm>
            <a:off x="5289550" y="4171950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latin typeface="Calibri" pitchFamily="34" charset="0"/>
              </a:rPr>
              <a:t>*</a:t>
            </a:r>
          </a:p>
        </p:txBody>
      </p:sp>
      <p:sp>
        <p:nvSpPr>
          <p:cNvPr id="143" name="Rectangle 34"/>
          <p:cNvSpPr>
            <a:spLocks/>
          </p:cNvSpPr>
          <p:nvPr/>
        </p:nvSpPr>
        <p:spPr bwMode="auto">
          <a:xfrm>
            <a:off x="5949950" y="4171950"/>
            <a:ext cx="661987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latin typeface="Calibri" pitchFamily="34" charset="0"/>
              </a:rPr>
              <a:t>*</a:t>
            </a:r>
          </a:p>
        </p:txBody>
      </p:sp>
      <p:sp>
        <p:nvSpPr>
          <p:cNvPr id="144" name="Rectangle 35"/>
          <p:cNvSpPr>
            <a:spLocks/>
          </p:cNvSpPr>
          <p:nvPr/>
        </p:nvSpPr>
        <p:spPr bwMode="auto">
          <a:xfrm>
            <a:off x="6611937" y="4171950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latin typeface="Calibri" pitchFamily="34" charset="0"/>
              </a:rPr>
              <a:t>*</a:t>
            </a:r>
          </a:p>
        </p:txBody>
      </p:sp>
      <p:sp>
        <p:nvSpPr>
          <p:cNvPr id="145" name="Rectangle 36"/>
          <p:cNvSpPr>
            <a:spLocks/>
          </p:cNvSpPr>
          <p:nvPr/>
        </p:nvSpPr>
        <p:spPr bwMode="auto">
          <a:xfrm>
            <a:off x="7370762" y="4171950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latin typeface="Calibri" pitchFamily="34" charset="0"/>
              </a:rPr>
              <a:t>port6</a:t>
            </a:r>
          </a:p>
        </p:txBody>
      </p:sp>
    </p:spTree>
    <p:extLst>
      <p:ext uri="{BB962C8B-B14F-4D97-AF65-F5344CB8AC3E}">
        <p14:creationId xmlns="" xmlns:p14="http://schemas.microsoft.com/office/powerpoint/2010/main" val="300354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/>
          <p:cNvCxnSpPr/>
          <p:nvPr/>
        </p:nvCxnSpPr>
        <p:spPr>
          <a:xfrm>
            <a:off x="1259639" y="3173938"/>
            <a:ext cx="77437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3141661" y="2874469"/>
            <a:ext cx="1186685" cy="2352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514103" y="3024115"/>
            <a:ext cx="708647" cy="3766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7092772" y="3559668"/>
            <a:ext cx="777094" cy="260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34"/>
          <p:cNvGrpSpPr/>
          <p:nvPr/>
        </p:nvGrpSpPr>
        <p:grpSpPr>
          <a:xfrm>
            <a:off x="927733" y="2693872"/>
            <a:ext cx="7356826" cy="1862095"/>
            <a:chOff x="1440388" y="5124530"/>
            <a:chExt cx="11770921" cy="2234514"/>
          </a:xfrm>
        </p:grpSpPr>
        <p:sp>
          <p:nvSpPr>
            <p:cNvPr id="36" name="Can 35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tx1"/>
            </a:solidFill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>
              <a:stCxn id="48" idx="6"/>
              <a:endCxn id="39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an 38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tx1"/>
            </a:solidFill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endCxn id="42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an 41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tx1"/>
            </a:solidFill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stCxn id="44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Can 43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tx1"/>
            </a:solidFill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46" idx="2"/>
              <a:endCxn id="42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68"/>
          <p:cNvGrpSpPr/>
          <p:nvPr/>
        </p:nvGrpSpPr>
        <p:grpSpPr>
          <a:xfrm>
            <a:off x="430682" y="2665738"/>
            <a:ext cx="884103" cy="368955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70" name="Rectangle 69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Data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5" name="Group 62"/>
          <p:cNvGrpSpPr/>
          <p:nvPr/>
        </p:nvGrpSpPr>
        <p:grpSpPr>
          <a:xfrm>
            <a:off x="428772" y="2663826"/>
            <a:ext cx="884103" cy="368955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65" name="Rectangle 64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Data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rgbClr val="FFFF00"/>
                </a:solidFill>
              </a:endParaRPr>
            </a:p>
          </p:txBody>
        </p:sp>
      </p:grpSp>
      <p:pic>
        <p:nvPicPr>
          <p:cNvPr id="27" name="Picture 26" descr="comp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53952" y="2190849"/>
            <a:ext cx="1329725" cy="110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16674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4216E-7 -1.66744E-6 C 0.03125 0.00116 0.06199 0.00255 0.09359 0.00324 C 0.10835 0.00417 0.12311 0.00487 0.13804 0.00625 C 0.16305 0.00556 0.18319 0.00278 0.20681 0.00116 C 0.2134 -0.00092 0.22018 -0.00185 0.22712 -0.00301 C 0.24015 -0.00926 0.25456 -0.01111 0.26862 -0.01227 C 0.27783 -0.01621 0.28859 -0.01737 0.29849 -0.01829 C 0.30318 -0.01968 0.30821 -0.01991 0.31307 -0.0213 C 0.32089 -0.02408 0.32853 -0.02825 0.33686 -0.02964 C 0.35405 -0.03775 0.37315 -0.03983 0.39139 -0.04192 C 0.39764 -0.04446 0.40406 -0.04608 0.41031 -0.04794 C 0.41379 -0.04771 0.41795 -0.04794 0.42264 -0.04701 C 0.42681 -0.04632 0.43046 -0.04029 0.43567 -0.03891 C 0.44261 -0.03219 0.45199 -0.02895 0.46032 -0.02339 C 0.46102 -0.02293 0.46171 -0.02223 0.46275 -0.0213 C 0.4631 -0.02038 0.46397 -0.01922 0.46571 -0.01829 C 0.47022 -0.01482 0.47682 -0.01459 0.48151 -0.01111 C 0.48724 -0.00718 0.49158 -0.00347 0.49748 -0.00092 C 0.50773 0.00834 0.51693 0.01668 0.52908 0.01946 C 0.53256 0.0227 0.53794 0.02386 0.54211 0.02571 C 0.54402 0.02663 0.5494 0.02872 0.5494 0.02895 C 0.55044 0.02988 0.55235 0.03011 0.55391 0.03173 C 0.55878 0.03706 0.55044 0.03358 0.55947 0.0359 C 0.56294 0.03845 0.56538 0.04215 0.56902 0.04516 C 0.57232 0.04771 0.57649 0.04864 0.57927 0.05234 C 0.58118 0.05535 0.58118 0.05558 0.58448 0.05744 C 0.58934 0.06021 0.59385 0.06485 0.59924 0.06763 C 0.60427 0.0704 0.63414 0.05836 0.6383 0.06438 C 0.68137 0.06438 0.69422 0.06415 0.71592 0.06531 C 0.74353 0.06739 0.78868 0.05836 0.80483 0.06137 C 0.8215 0.06114 0.81559 0.05998 0.81715 0.06438 " pathEditMode="relative" rAng="0" ptsTypes="fffffffffffffffffffffffffffffaf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66" y="111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8.4216E-7 -1.66744E-6 C 0.03125 0.00116 0.06199 0.00255 0.09359 0.00324 C 0.10835 0.00417 0.12311 0.00487 0.13804 0.00625 C 0.16305 0.00556 0.18319 0.00278 0.20681 0.00116 C 0.2134 -0.00092 0.22018 -0.00185 0.22712 -0.00301 C 0.24015 -0.00926 0.25456 -0.01111 0.26862 -0.01227 C 0.27783 -0.01621 0.28859 -0.01737 0.29849 -0.01829 C 0.30318 -0.01968 0.30821 -0.01991 0.31307 -0.0213 C 0.32089 -0.02408 0.32853 -0.02825 0.33686 -0.02964 C 0.35405 -0.03775 0.37315 -0.03983 0.39139 -0.04192 C 0.39764 -0.04446 0.40406 -0.04608 0.41031 -0.04794 C 0.41379 -0.04771 0.41795 -0.04794 0.42264 -0.04701 C 0.42681 -0.04632 0.43046 -0.04029 0.43567 -0.03891 C 0.44261 -0.03219 0.45199 -0.02895 0.46032 -0.02339 C 0.46102 -0.02293 0.46171 -0.02223 0.46275 -0.0213 C 0.4631 -0.02038 0.46397 -0.01922 0.46571 -0.01829 C 0.47022 -0.01482 0.47682 -0.01459 0.48151 -0.01111 C 0.48724 -0.00718 0.49158 -0.00347 0.49748 -0.00092 C 0.50773 0.00834 0.51693 0.01668 0.52908 0.01946 C 0.53256 0.0227 0.53794 0.02386 0.54211 0.02571 C 0.54402 0.02663 0.5494 0.02872 0.5494 0.02895 C 0.55044 0.02988 0.55235 0.03011 0.55391 0.03173 C 0.55878 0.03706 0.55044 0.03358 0.55947 0.0359 C 0.56294 0.03845 0.56538 0.04215 0.56902 0.04516 C 0.57232 0.04771 0.57649 0.04864 0.57927 0.05234 C 0.58118 0.05535 0.58118 0.05558 0.58448 0.05744 C 0.58934 0.06021 0.59385 0.06485 0.59924 0.06763 C 0.60427 0.0704 0.63414 0.05836 0.6383 0.06438 C 0.68137 0.06438 0.69422 0.06415 0.71592 0.06531 C 0.74353 0.06739 0.78868 0.05836 0.80483 0.06137 C 0.8215 0.06114 0.81559 0.05998 0.81715 0.06438 " pathEditMode="relative" rAng="0" ptsTypes="fffffffffffffffffffffffffffffaf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66" y="11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Function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6100" y="1641375"/>
            <a:ext cx="8064500" cy="459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NFV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D</a:t>
            </a:r>
            <a:r>
              <a:rPr lang="en-US" dirty="0" smtClean="0"/>
              <a:t>ecoupling </a:t>
            </a:r>
            <a:r>
              <a:rPr lang="en-US" dirty="0"/>
              <a:t>the network </a:t>
            </a:r>
            <a:r>
              <a:rPr lang="en-US" dirty="0" smtClean="0"/>
              <a:t>function from </a:t>
            </a:r>
            <a:r>
              <a:rPr lang="en-US" dirty="0"/>
              <a:t>the support </a:t>
            </a:r>
            <a:r>
              <a:rPr lang="en-US" dirty="0" smtClean="0"/>
              <a:t>infrastructure.</a:t>
            </a:r>
          </a:p>
          <a:p>
            <a:pPr lvl="1"/>
            <a:r>
              <a:rPr lang="en-US" dirty="0" smtClean="0"/>
              <a:t>This </a:t>
            </a:r>
            <a:r>
              <a:rPr lang="en-US" dirty="0"/>
              <a:t>can provide independent scaling and innovation among both. </a:t>
            </a:r>
          </a:p>
          <a:p>
            <a:r>
              <a:rPr lang="en-US" dirty="0" smtClean="0"/>
              <a:t>Reuse of a single platform for different applications</a:t>
            </a:r>
            <a:endParaRPr lang="en-US" dirty="0" smtClean="0"/>
          </a:p>
          <a:p>
            <a:pPr lvl="1"/>
            <a:r>
              <a:rPr lang="en-US" dirty="0"/>
              <a:t>A</a:t>
            </a:r>
            <a:r>
              <a:rPr lang="en-US" dirty="0" smtClean="0"/>
              <a:t>llows </a:t>
            </a:r>
            <a:r>
              <a:rPr lang="en-US" dirty="0"/>
              <a:t>network operators to share resources across services and across different customer bases. </a:t>
            </a:r>
          </a:p>
          <a:p>
            <a:r>
              <a:rPr lang="en-US" dirty="0" smtClean="0"/>
              <a:t>E</a:t>
            </a:r>
            <a:r>
              <a:rPr lang="en-US" dirty="0" smtClean="0"/>
              <a:t>lastically share resources from a common pool among various </a:t>
            </a:r>
            <a:r>
              <a:rPr lang="en-US" dirty="0"/>
              <a:t>network </a:t>
            </a:r>
            <a:r>
              <a:rPr lang="en-US" dirty="0" smtClean="0"/>
              <a:t>functions</a:t>
            </a:r>
            <a:endParaRPr lang="en-US" dirty="0"/>
          </a:p>
          <a:p>
            <a:r>
              <a:rPr lang="en-US" dirty="0" smtClean="0"/>
              <a:t>V</a:t>
            </a:r>
            <a:r>
              <a:rPr lang="en-US" dirty="0" smtClean="0"/>
              <a:t>irtual </a:t>
            </a:r>
            <a:r>
              <a:rPr lang="en-US" dirty="0"/>
              <a:t>networks </a:t>
            </a:r>
            <a:r>
              <a:rPr lang="en-US" dirty="0" smtClean="0"/>
              <a:t>can be </a:t>
            </a:r>
            <a:r>
              <a:rPr lang="en-US" dirty="0"/>
              <a:t>created and managed by end users and third </a:t>
            </a:r>
            <a:r>
              <a:rPr lang="en-US" dirty="0" smtClean="0"/>
              <a:t>parties</a:t>
            </a:r>
          </a:p>
          <a:p>
            <a:pPr lvl="1"/>
            <a:r>
              <a:rPr lang="en-US" dirty="0" smtClean="0"/>
              <a:t>Previously </a:t>
            </a:r>
            <a:r>
              <a:rPr lang="en-US" dirty="0" smtClean="0"/>
              <a:t>reserved only for native network operators </a:t>
            </a:r>
            <a:endParaRPr lang="en-US" dirty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AT&amp;T Domain 2.0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N</a:t>
            </a:r>
            <a:r>
              <a:rPr lang="en-US" dirty="0" smtClean="0"/>
              <a:t>etwork </a:t>
            </a:r>
            <a:r>
              <a:rPr lang="en-US" dirty="0" smtClean="0"/>
              <a:t>services and infrastructure to be used, provisioned, and orchestrated </a:t>
            </a:r>
            <a:r>
              <a:rPr lang="en-US" dirty="0" smtClean="0"/>
              <a:t>like </a:t>
            </a:r>
            <a:r>
              <a:rPr lang="en-US" dirty="0" smtClean="0"/>
              <a:t>cloud </a:t>
            </a:r>
            <a:r>
              <a:rPr lang="en-US" dirty="0" smtClean="0"/>
              <a:t>services in data centers. 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anage, manipulate, and consume services on demand and in near real time. </a:t>
            </a:r>
          </a:p>
          <a:p>
            <a:r>
              <a:rPr lang="en-US" dirty="0" smtClean="0"/>
              <a:t>From , vendor specific hardware </a:t>
            </a:r>
            <a:r>
              <a:rPr lang="en-US" dirty="0" smtClean="0"/>
              <a:t> with pre-integrated</a:t>
            </a:r>
            <a:endParaRPr lang="en-US" dirty="0" smtClean="0"/>
          </a:p>
          <a:p>
            <a:pPr lvl="1"/>
            <a:r>
              <a:rPr lang="en-US" dirty="0" smtClean="0"/>
              <a:t>feature functions</a:t>
            </a:r>
          </a:p>
          <a:p>
            <a:pPr lvl="1"/>
            <a:r>
              <a:rPr lang="en-US" dirty="0" smtClean="0"/>
              <a:t>specific </a:t>
            </a:r>
            <a:r>
              <a:rPr lang="en-US" dirty="0" smtClean="0"/>
              <a:t>applicable scale of use</a:t>
            </a:r>
          </a:p>
          <a:p>
            <a:r>
              <a:rPr lang="en-US" dirty="0" smtClean="0"/>
              <a:t>To, Network Function Virtualization Infrastructure (NFVI) </a:t>
            </a:r>
          </a:p>
          <a:p>
            <a:pPr lvl="1"/>
            <a:r>
              <a:rPr lang="en-US" dirty="0" smtClean="0"/>
              <a:t>capable of being directed with software and SDN protocols to perform network functions and services. </a:t>
            </a:r>
          </a:p>
          <a:p>
            <a:pPr lvl="1"/>
            <a:r>
              <a:rPr lang="en-US" dirty="0" smtClean="0"/>
              <a:t>Services can be instantiated consuming incremental resources from a common pool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696" y="1215968"/>
            <a:ext cx="8732608" cy="504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 2.0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Network Services instantiated from the common resource pool (Cloud)</a:t>
            </a:r>
          </a:p>
          <a:p>
            <a:pPr lvl="1"/>
            <a:r>
              <a:rPr lang="en-US" dirty="0" smtClean="0"/>
              <a:t>Planning and Growing infrastructure easier to manage</a:t>
            </a:r>
          </a:p>
          <a:p>
            <a:pPr lvl="1"/>
            <a:r>
              <a:rPr lang="en-US" dirty="0" smtClean="0"/>
              <a:t>Better utilization of physical resources, </a:t>
            </a:r>
          </a:p>
          <a:p>
            <a:pPr lvl="1"/>
            <a:r>
              <a:rPr lang="en-US" dirty="0" smtClean="0"/>
              <a:t>Reduced CAPEX for ISP</a:t>
            </a:r>
          </a:p>
          <a:p>
            <a:pPr lvl="1"/>
            <a:r>
              <a:rPr lang="en-US" dirty="0" smtClean="0"/>
              <a:t>faster time to market for new products and services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eCOMP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E</a:t>
            </a:r>
            <a:r>
              <a:rPr lang="en-US" dirty="0" smtClean="0"/>
              <a:t>nhanced </a:t>
            </a:r>
            <a:r>
              <a:rPr lang="en-US" b="1" dirty="0" smtClean="0"/>
              <a:t>C</a:t>
            </a:r>
            <a:r>
              <a:rPr lang="en-US" dirty="0" smtClean="0"/>
              <a:t>ontrol, </a:t>
            </a:r>
            <a:r>
              <a:rPr lang="en-US" b="1" dirty="0" smtClean="0"/>
              <a:t>O</a:t>
            </a:r>
            <a:r>
              <a:rPr lang="en-US" dirty="0" smtClean="0"/>
              <a:t>rchestration, </a:t>
            </a:r>
            <a:r>
              <a:rPr lang="en-US" b="1" dirty="0" smtClean="0"/>
              <a:t>M</a:t>
            </a:r>
            <a:r>
              <a:rPr lang="en-US" dirty="0" smtClean="0"/>
              <a:t>anagement and </a:t>
            </a:r>
            <a:r>
              <a:rPr lang="en-US" b="1" dirty="0" smtClean="0"/>
              <a:t>P</a:t>
            </a:r>
            <a:r>
              <a:rPr lang="en-US" dirty="0" smtClean="0"/>
              <a:t>olicy</a:t>
            </a:r>
          </a:p>
          <a:p>
            <a:r>
              <a:rPr lang="en-US" dirty="0" smtClean="0"/>
              <a:t>Software </a:t>
            </a:r>
            <a:r>
              <a:rPr lang="en-US" dirty="0" smtClean="0"/>
              <a:t>Platform to realize D 2.0 initiative</a:t>
            </a:r>
          </a:p>
          <a:p>
            <a:pPr lvl="1"/>
            <a:r>
              <a:rPr lang="en-US" dirty="0" smtClean="0"/>
              <a:t>Design time framework to design, define and program the platform</a:t>
            </a:r>
          </a:p>
          <a:p>
            <a:pPr lvl="1"/>
            <a:r>
              <a:rPr lang="en-US" dirty="0" smtClean="0"/>
              <a:t>Runtime execution framework to execute the logic programmed in the design time framework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eCOMP</a:t>
            </a:r>
            <a:r>
              <a:rPr lang="en-US" dirty="0" smtClean="0"/>
              <a:t>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Orchestration </a:t>
            </a:r>
            <a:r>
              <a:rPr lang="en-US" dirty="0" smtClean="0"/>
              <a:t>of virtual machines (VMs</a:t>
            </a:r>
            <a:r>
              <a:rPr lang="en-US" dirty="0" smtClean="0"/>
              <a:t>) - </a:t>
            </a:r>
            <a:r>
              <a:rPr lang="en-US" dirty="0" smtClean="0"/>
              <a:t>for compute, networking, storage, and measurement </a:t>
            </a:r>
            <a:endParaRPr lang="en-US" dirty="0" smtClean="0"/>
          </a:p>
          <a:p>
            <a:r>
              <a:rPr lang="en-US" dirty="0" smtClean="0"/>
              <a:t>C</a:t>
            </a:r>
            <a:r>
              <a:rPr lang="en-US" dirty="0" smtClean="0"/>
              <a:t>ontrollers – to implement </a:t>
            </a:r>
            <a:r>
              <a:rPr lang="en-US" dirty="0" smtClean="0"/>
              <a:t>the network plan and configure and monitor </a:t>
            </a:r>
            <a:r>
              <a:rPr lang="en-US" dirty="0" smtClean="0"/>
              <a:t>applications</a:t>
            </a:r>
          </a:p>
          <a:p>
            <a:r>
              <a:rPr lang="en-US" dirty="0" smtClean="0"/>
              <a:t>D</a:t>
            </a:r>
            <a:r>
              <a:rPr lang="en-US" dirty="0" smtClean="0"/>
              <a:t>ata Collection </a:t>
            </a:r>
            <a:r>
              <a:rPr lang="en-US" dirty="0" smtClean="0"/>
              <a:t>and </a:t>
            </a:r>
            <a:r>
              <a:rPr lang="en-US" dirty="0" smtClean="0"/>
              <a:t>Analytics – to monitor </a:t>
            </a:r>
            <a:r>
              <a:rPr lang="en-US" dirty="0" smtClean="0"/>
              <a:t>KPIs and inform decisions on policy </a:t>
            </a:r>
            <a:endParaRPr lang="en-US" dirty="0" smtClean="0"/>
          </a:p>
          <a:p>
            <a:r>
              <a:rPr lang="en-US" dirty="0" smtClean="0"/>
              <a:t>Policy – to help </a:t>
            </a:r>
            <a:r>
              <a:rPr lang="en-US" dirty="0" smtClean="0"/>
              <a:t>automate certain decisions </a:t>
            </a:r>
            <a:endParaRPr lang="en-US" dirty="0" smtClean="0"/>
          </a:p>
          <a:p>
            <a:r>
              <a:rPr lang="en-US" dirty="0" smtClean="0"/>
              <a:t>Active </a:t>
            </a:r>
            <a:r>
              <a:rPr lang="en-US" dirty="0" smtClean="0"/>
              <a:t>and </a:t>
            </a:r>
            <a:r>
              <a:rPr lang="en-US" dirty="0" smtClean="0"/>
              <a:t>Available Inventory - data </a:t>
            </a:r>
            <a:r>
              <a:rPr lang="en-US" dirty="0" smtClean="0"/>
              <a:t>for the cloud infrastructure and the VNFs is collected in a geo-redundant data </a:t>
            </a:r>
            <a:r>
              <a:rPr lang="en-US" dirty="0" smtClean="0"/>
              <a:t>base.</a:t>
            </a:r>
            <a:r>
              <a:rPr lang="en-US" dirty="0" smtClean="0"/>
              <a:t>  </a:t>
            </a:r>
            <a:endParaRPr lang="en-US" dirty="0" smtClean="0"/>
          </a:p>
          <a:p>
            <a:r>
              <a:rPr lang="en-US" dirty="0" smtClean="0"/>
              <a:t>S</a:t>
            </a:r>
            <a:r>
              <a:rPr lang="en-US" dirty="0" smtClean="0"/>
              <a:t>ervice Design </a:t>
            </a:r>
            <a:r>
              <a:rPr lang="en-US" dirty="0" smtClean="0"/>
              <a:t>and </a:t>
            </a:r>
            <a:r>
              <a:rPr lang="en-US" dirty="0" smtClean="0"/>
              <a:t>Creation </a:t>
            </a:r>
            <a:r>
              <a:rPr lang="en-US" dirty="0" smtClean="0"/>
              <a:t>– a design studio to facilitate service and infrastructure design, allowing re-use across the </a:t>
            </a:r>
            <a:r>
              <a:rPr lang="en-US" dirty="0" smtClean="0"/>
              <a:t>enterprise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eCOMP</a:t>
            </a:r>
            <a:r>
              <a:rPr lang="en-US" dirty="0" smtClean="0"/>
              <a:t> Workflow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798420"/>
            <a:ext cx="9144000" cy="4058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153494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2"/>
          <p:cNvGrpSpPr/>
          <p:nvPr/>
        </p:nvGrpSpPr>
        <p:grpSpPr>
          <a:xfrm>
            <a:off x="927733" y="2693872"/>
            <a:ext cx="7356826" cy="1862095"/>
            <a:chOff x="1440388" y="5124530"/>
            <a:chExt cx="11770921" cy="2234514"/>
          </a:xfrm>
        </p:grpSpPr>
        <p:sp>
          <p:nvSpPr>
            <p:cNvPr id="36" name="Can 35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tx1"/>
            </a:solidFill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/>
            <p:cNvCxnSpPr>
              <a:stCxn id="57" idx="6"/>
              <a:endCxn id="42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an 41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tx1"/>
            </a:solidFill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endCxn id="45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an 44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tx1"/>
            </a:solidFill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47"/>
            <p:cNvCxnSpPr>
              <a:stCxn id="49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an 48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tx1"/>
            </a:solidFill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>
              <a:stCxn id="56" idx="2"/>
              <a:endCxn id="45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Packets may be </a:t>
            </a:r>
            <a:r>
              <a:rPr lang="en-US" dirty="0" smtClean="0">
                <a:solidFill>
                  <a:srgbClr val="FF0000"/>
                </a:solidFill>
              </a:rPr>
              <a:t>corrupted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4" name="Group 33"/>
          <p:cNvGrpSpPr/>
          <p:nvPr/>
        </p:nvGrpSpPr>
        <p:grpSpPr>
          <a:xfrm>
            <a:off x="453089" y="2674743"/>
            <a:ext cx="884103" cy="368955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35" name="Rectangle 34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Data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5" name="Group 36"/>
          <p:cNvGrpSpPr/>
          <p:nvPr/>
        </p:nvGrpSpPr>
        <p:grpSpPr>
          <a:xfrm>
            <a:off x="452541" y="2670225"/>
            <a:ext cx="884103" cy="368955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38" name="Rectangle 37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Data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729792" y="2249815"/>
            <a:ext cx="1595619" cy="577441"/>
            <a:chOff x="3329942" y="3097260"/>
            <a:chExt cx="1595619" cy="577441"/>
          </a:xfrm>
        </p:grpSpPr>
        <p:sp>
          <p:nvSpPr>
            <p:cNvPr id="6" name="Explosion 1 5"/>
            <p:cNvSpPr/>
            <p:nvPr/>
          </p:nvSpPr>
          <p:spPr>
            <a:xfrm>
              <a:off x="3329942" y="3097260"/>
              <a:ext cx="1595619" cy="577441"/>
            </a:xfrm>
            <a:prstGeom prst="irregularSeal1">
              <a:avLst/>
            </a:prstGeom>
            <a:solidFill>
              <a:srgbClr val="FF6600"/>
            </a:solidFill>
            <a:ln w="38100" cmpd="sng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?!%%*</a:t>
              </a:r>
              <a:endParaRPr lang="en-US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642251" y="3243026"/>
              <a:ext cx="283310" cy="368955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rgbClr val="FFFF00"/>
                </a:solidFill>
              </a:endParaRPr>
            </a:p>
          </p:txBody>
        </p:sp>
      </p:grpSp>
      <p:pic>
        <p:nvPicPr>
          <p:cNvPr id="60" name="Picture 59" descr="comp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53952" y="2190849"/>
            <a:ext cx="1329725" cy="110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42732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4216E-7 -1.66744E-6 C 0.03125 0.00116 0.06199 0.00255 0.09359 0.00324 C 0.10835 0.00417 0.12311 0.00487 0.13804 0.00625 C 0.16305 0.00556 0.18319 0.00278 0.20681 0.00116 C 0.2134 -0.00092 0.22018 -0.00185 0.22712 -0.00301 C 0.24015 -0.00926 0.25456 -0.01111 0.26862 -0.01227 C 0.27783 -0.01621 0.28859 -0.01737 0.29849 -0.01829 C 0.30318 -0.01968 0.30821 -0.01991 0.31307 -0.0213 C 0.32089 -0.02408 0.32853 -0.02825 0.33686 -0.02964 C 0.35405 -0.03775 0.37315 -0.03983 0.39139 -0.04192 C 0.39764 -0.04446 0.40406 -0.04608 0.41031 -0.04794 C 0.41379 -0.04771 0.41795 -0.04794 0.42264 -0.04701 C 0.42681 -0.04632 0.43046 -0.04029 0.43567 -0.03891 C 0.44261 -0.03219 0.45199 -0.02895 0.46032 -0.02339 C 0.46102 -0.02293 0.46171 -0.02223 0.46275 -0.0213 C 0.4631 -0.02038 0.46397 -0.01922 0.46571 -0.01829 C 0.47022 -0.01482 0.47682 -0.01459 0.48151 -0.01111 C 0.48724 -0.00718 0.49158 -0.00347 0.49748 -0.00092 C 0.50773 0.00834 0.51693 0.01668 0.52908 0.01946 C 0.53256 0.0227 0.53794 0.02386 0.54211 0.02571 C 0.54402 0.02663 0.5494 0.02872 0.5494 0.02895 C 0.55044 0.02988 0.55235 0.03011 0.55391 0.03173 C 0.55878 0.03706 0.55044 0.03358 0.55947 0.0359 C 0.56294 0.03845 0.56538 0.04215 0.56902 0.04516 C 0.57232 0.04771 0.57649 0.04864 0.57927 0.05234 C 0.58118 0.05535 0.58118 0.05558 0.58448 0.05744 C 0.58934 0.06021 0.59385 0.06485 0.59924 0.06763 C 0.60427 0.0704 0.63414 0.05836 0.6383 0.06438 C 0.68137 0.06438 0.69422 0.06415 0.71592 0.06531 C 0.74353 0.06739 0.78868 0.05836 0.80483 0.06137 C 0.8215 0.06114 0.81559 0.05998 0.81715 0.06438 " pathEditMode="relative" rAng="0" ptsTypes="fffffffffffffffffffffffffffffaf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66" y="111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941E-6 -3.03985E-6 L 0.16637 0.00209 L 0.40986 -0.05051 " pathEditMode="relative" ptsTypes="AAA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1424E-6 -4.73587E-6 L 0.20407 0.12813 L 0.40309 0.13045 " pathEditMode="relative" ptsTypes="AAA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"/>
                                            </p:cond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3"/>
          <p:cNvGrpSpPr/>
          <p:nvPr/>
        </p:nvGrpSpPr>
        <p:grpSpPr>
          <a:xfrm>
            <a:off x="927733" y="2693872"/>
            <a:ext cx="7356826" cy="1862095"/>
            <a:chOff x="1440388" y="5124530"/>
            <a:chExt cx="11770921" cy="2234514"/>
          </a:xfrm>
        </p:grpSpPr>
        <p:sp>
          <p:nvSpPr>
            <p:cNvPr id="25" name="Can 24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tx1"/>
            </a:solidFill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>
              <a:stCxn id="48" idx="6"/>
              <a:endCxn id="36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an 35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tx1"/>
            </a:solidFill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endCxn id="42" idx="0"/>
            </p:cNvCxnSpPr>
            <p:nvPr/>
          </p:nvCxnSpPr>
          <p:spPr>
            <a:xfrm>
              <a:off x="8217500" y="5565046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an 41"/>
            <p:cNvSpPr/>
            <p:nvPr/>
          </p:nvSpPr>
          <p:spPr>
            <a:xfrm>
              <a:off x="9515455" y="612224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tx1"/>
            </a:solidFill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stCxn id="44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Can 43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tx1"/>
            </a:solidFill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46" idx="2"/>
              <a:endCxn id="42" idx="4"/>
            </p:cNvCxnSpPr>
            <p:nvPr/>
          </p:nvCxnSpPr>
          <p:spPr>
            <a:xfrm rot="10800000" flipV="1">
              <a:off x="11193533" y="6369804"/>
              <a:ext cx="1488288" cy="3924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Packets may arrive </a:t>
            </a:r>
            <a:r>
              <a:rPr lang="en-US" dirty="0" smtClean="0">
                <a:solidFill>
                  <a:srgbClr val="FF0000"/>
                </a:solidFill>
              </a:rPr>
              <a:t>out of order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4" name="Group 26"/>
          <p:cNvGrpSpPr/>
          <p:nvPr/>
        </p:nvGrpSpPr>
        <p:grpSpPr>
          <a:xfrm>
            <a:off x="427855" y="2689569"/>
            <a:ext cx="884103" cy="368955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30" name="Rectangle 29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800" dirty="0">
                  <a:solidFill>
                    <a:srgbClr val="FFFF00"/>
                  </a:solidFill>
                </a:rPr>
                <a:t>1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5" name="Group 34"/>
          <p:cNvGrpSpPr/>
          <p:nvPr/>
        </p:nvGrpSpPr>
        <p:grpSpPr>
          <a:xfrm>
            <a:off x="426121" y="2695752"/>
            <a:ext cx="884103" cy="368955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37" name="Rectangle 36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500" dirty="0" smtClean="0">
                  <a:solidFill>
                    <a:srgbClr val="FF6600"/>
                  </a:solidFill>
                </a:rPr>
                <a:t>2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rgbClr val="FFFF00"/>
                </a:solidFill>
              </a:endParaRPr>
            </a:p>
          </p:txBody>
        </p:sp>
      </p:grpSp>
      <p:pic>
        <p:nvPicPr>
          <p:cNvPr id="49" name="Picture 48" descr="comp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53952" y="2190849"/>
            <a:ext cx="1329725" cy="110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3130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2025E-6 8.34106E-7 L 0.17489 -0.00209 L 0.42515 -0.06627 L 0.60351 0.05955 L 0.75704 0.06094 " pathEditMode="relative" rAng="0" ptsTypes="AAAAA">
                                      <p:cBhvr>
                                        <p:cTn id="10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43" y="-2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5.55749E-6 -5.26413E-6 L 0.17158 -5.26413E-6 L 0.32076 0.14874 L 0.60038 0.04564 L 0.83362 0.04123 " pathEditMode="relative" ptsTypes="AAA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6"/>
          <p:cNvGrpSpPr/>
          <p:nvPr/>
        </p:nvGrpSpPr>
        <p:grpSpPr>
          <a:xfrm>
            <a:off x="927733" y="2693872"/>
            <a:ext cx="7356826" cy="1862095"/>
            <a:chOff x="1440388" y="5124530"/>
            <a:chExt cx="11770921" cy="2234514"/>
          </a:xfrm>
        </p:grpSpPr>
        <p:sp>
          <p:nvSpPr>
            <p:cNvPr id="30" name="Can 29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tx1"/>
            </a:solidFill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/>
            <p:cNvCxnSpPr>
              <a:stCxn id="51" idx="6"/>
              <a:endCxn id="37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Can 36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tx1"/>
            </a:solidFill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endCxn id="45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an 44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tx1"/>
            </a:solidFill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/>
            <p:cNvCxnSpPr>
              <a:stCxn id="48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Can 47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tx1"/>
            </a:solidFill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/>
            <p:cNvCxnSpPr>
              <a:stCxn id="50" idx="2"/>
              <a:endCxn id="45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Packets may be </a:t>
            </a:r>
            <a:r>
              <a:rPr lang="en-US" dirty="0" smtClean="0">
                <a:solidFill>
                  <a:srgbClr val="FF0000"/>
                </a:solidFill>
              </a:rPr>
              <a:t>duplicated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4" name="Group 30"/>
          <p:cNvGrpSpPr/>
          <p:nvPr/>
        </p:nvGrpSpPr>
        <p:grpSpPr>
          <a:xfrm>
            <a:off x="436863" y="2640065"/>
            <a:ext cx="884103" cy="368955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33" name="Rectangle 32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Data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5" name="Group 39"/>
          <p:cNvGrpSpPr/>
          <p:nvPr/>
        </p:nvGrpSpPr>
        <p:grpSpPr>
          <a:xfrm>
            <a:off x="2009788" y="2640065"/>
            <a:ext cx="884103" cy="368955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41" name="Rectangle 40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Data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rgbClr val="FFFF00"/>
                </a:solidFill>
              </a:endParaRPr>
            </a:p>
          </p:txBody>
        </p:sp>
      </p:grpSp>
      <p:sp>
        <p:nvSpPr>
          <p:cNvPr id="43" name="12-Point Star 42"/>
          <p:cNvSpPr/>
          <p:nvPr/>
        </p:nvSpPr>
        <p:spPr>
          <a:xfrm>
            <a:off x="1320966" y="1864893"/>
            <a:ext cx="2294285" cy="779919"/>
          </a:xfrm>
          <a:prstGeom prst="star12">
            <a:avLst/>
          </a:prstGeom>
          <a:solidFill>
            <a:srgbClr val="FF6600"/>
          </a:solidFill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</a:rPr>
              <a:t>Duplicate</a:t>
            </a:r>
          </a:p>
        </p:txBody>
      </p:sp>
      <p:pic>
        <p:nvPicPr>
          <p:cNvPr id="52" name="Picture 51" descr="comp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53952" y="2190849"/>
            <a:ext cx="1329725" cy="110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26832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8586E-6 -4.38369E-6 L 0.16985 0.00232 " pathEditMode="relative" ptsTypes="AA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985 0.00231 L 0.41333 -0.06187 L 0.61236 0.06417 L 0.81643 0.07089 " pathEditMode="relative" ptsTypes="AAAA">
                                      <p:cBhvr>
                                        <p:cTn id="2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3727E-6 2.00185E-6 L 0.13546 0.14875 L 0.43904 0.06626 L 0.68895 0.0753 " pathEditMode="relative" rAng="0" ptsTypes="AAAA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439" y="74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6"/>
          <p:cNvGrpSpPr/>
          <p:nvPr/>
        </p:nvGrpSpPr>
        <p:grpSpPr>
          <a:xfrm>
            <a:off x="927733" y="2693872"/>
            <a:ext cx="7356826" cy="1862095"/>
            <a:chOff x="1440388" y="5124530"/>
            <a:chExt cx="11770921" cy="2234514"/>
          </a:xfrm>
        </p:grpSpPr>
        <p:sp>
          <p:nvSpPr>
            <p:cNvPr id="38" name="Can 37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tx1"/>
            </a:solidFill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/>
            <p:cNvCxnSpPr>
              <a:stCxn id="60" idx="6"/>
              <a:endCxn id="49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an 48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tx1"/>
            </a:solidFill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53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an 52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tx1"/>
            </a:solidFill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/>
            <p:cNvCxnSpPr>
              <a:stCxn id="55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Can 54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tx1"/>
            </a:solidFill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/>
            <p:cNvCxnSpPr>
              <a:stCxn id="57" idx="2"/>
              <a:endCxn id="53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They may not arrive at all</a:t>
            </a:r>
            <a:endParaRPr lang="en-US" dirty="0">
              <a:solidFill>
                <a:srgbClr val="FFFF00"/>
              </a:solidFill>
            </a:endParaRPr>
          </a:p>
        </p:txBody>
      </p:sp>
      <p:grpSp>
        <p:nvGrpSpPr>
          <p:cNvPr id="4" name="Group 68"/>
          <p:cNvGrpSpPr/>
          <p:nvPr/>
        </p:nvGrpSpPr>
        <p:grpSpPr>
          <a:xfrm>
            <a:off x="445623" y="2811339"/>
            <a:ext cx="884103" cy="368955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70" name="Rectangle 69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Data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5" name="Group 26"/>
          <p:cNvGrpSpPr/>
          <p:nvPr/>
        </p:nvGrpSpPr>
        <p:grpSpPr>
          <a:xfrm>
            <a:off x="427319" y="2811339"/>
            <a:ext cx="884103" cy="368955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30" name="Rectangle 29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</a:rPr>
                <a:t>Data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rgbClr val="FFFF00"/>
                </a:solidFill>
              </a:endParaRPr>
            </a:p>
          </p:txBody>
        </p:sp>
      </p:grpSp>
      <p:sp>
        <p:nvSpPr>
          <p:cNvPr id="7" name="12-Point Star 6"/>
          <p:cNvSpPr/>
          <p:nvPr/>
        </p:nvSpPr>
        <p:spPr>
          <a:xfrm>
            <a:off x="5803769" y="3270700"/>
            <a:ext cx="1266858" cy="779919"/>
          </a:xfrm>
          <a:prstGeom prst="star12">
            <a:avLst/>
          </a:prstGeom>
          <a:solidFill>
            <a:srgbClr val="FF6600"/>
          </a:solidFill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Full</a:t>
            </a:r>
          </a:p>
        </p:txBody>
      </p:sp>
      <p:pic>
        <p:nvPicPr>
          <p:cNvPr id="62" name="Picture 61" descr="comp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53952" y="2190849"/>
            <a:ext cx="1329725" cy="110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33478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4216E-7 -1.66744E-6 C 0.03125 0.00116 0.06199 0.00255 0.09359 0.00324 C 0.10835 0.00417 0.12311 0.00487 0.13804 0.00625 C 0.16305 0.00556 0.18319 0.00278 0.20681 0.00116 C 0.2134 -0.00092 0.22018 -0.00185 0.22712 -0.00301 C 0.24015 -0.00926 0.25456 -0.01111 0.26862 -0.01227 C 0.27783 -0.01621 0.28859 -0.01737 0.29849 -0.01829 C 0.30318 -0.01968 0.30821 -0.01991 0.31307 -0.0213 C 0.32089 -0.02408 0.32853 -0.02825 0.33686 -0.02964 C 0.35405 -0.03775 0.37315 -0.03983 0.39139 -0.04192 C 0.39764 -0.04446 0.40406 -0.04608 0.41031 -0.04794 C 0.41379 -0.04771 0.41795 -0.04794 0.42264 -0.04701 C 0.42681 -0.04632 0.43046 -0.04029 0.43567 -0.03891 C 0.44261 -0.03219 0.45199 -0.02895 0.46032 -0.02339 C 0.46102 -0.02293 0.46171 -0.02223 0.46275 -0.0213 C 0.4631 -0.02038 0.46397 -0.01922 0.46571 -0.01829 C 0.47022 -0.01482 0.47682 -0.01459 0.48151 -0.01111 C 0.48724 -0.00718 0.49158 -0.00347 0.49748 -0.00092 C 0.50773 0.00834 0.51693 0.01668 0.52908 0.01946 C 0.53256 0.0227 0.53794 0.02386 0.54211 0.02571 C 0.54402 0.02663 0.5494 0.02872 0.5494 0.02895 C 0.55044 0.02988 0.55235 0.03011 0.55391 0.03173 C 0.55878 0.03706 0.55044 0.03358 0.55947 0.0359 C 0.56294 0.03845 0.56538 0.04215 0.56902 0.04516 C 0.57232 0.04771 0.57649 0.04864 0.57927 0.05234 C 0.58118 0.05535 0.58118 0.05558 0.58448 0.05744 C 0.58934 0.06021 0.59385 0.06485 0.59924 0.06763 C 0.60427 0.0704 0.63414 0.05836 0.6383 0.06438 C 0.68137 0.06438 0.69422 0.06415 0.71592 0.06531 C 0.74353 0.06739 0.78868 0.05836 0.80483 0.06137 C 0.8215 0.06114 0.81559 0.05998 0.81715 0.06438 " pathEditMode="relative" rAng="0" ptsTypes="fffffffffffffffffffffffffffffaf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66" y="111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5.18519E-6 L 0.17483 0.00418 L 0.41997 -0.03703 L 0.60295 0.08936 L 0.60451 0.50533 " pathEditMode="relative" ptsTypes="AAAAA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685800" y="2130120"/>
            <a:ext cx="7772040" cy="14698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>
                <a:solidFill>
                  <a:srgbClr val="000000"/>
                </a:solidFill>
                <a:latin typeface="Calibri"/>
              </a:rPr>
              <a:t>Why was an Internet so
</a:t>
            </a:r>
            <a:r>
              <a:rPr lang="en-US" sz="6000">
                <a:solidFill>
                  <a:srgbClr val="FF0000"/>
                </a:solidFill>
                <a:latin typeface="Calibri"/>
              </a:rPr>
              <a:t>simple and dumb</a:t>
            </a:r>
            <a:r>
              <a:rPr lang="en-US" sz="6000">
                <a:solidFill>
                  <a:srgbClr val="000000"/>
                </a:solidFill>
                <a:latin typeface="Calibri"/>
              </a:rPr>
              <a:t> 
so successful?</a:t>
            </a:r>
            <a:r>
              <a:rPr lang="en-US" sz="6000">
                <a:solidFill>
                  <a:srgbClr val="FFFFFF"/>
                </a:solidFill>
                <a:latin typeface="Calibri"/>
              </a:rPr>
              <a:t>
</a:t>
            </a:r>
            <a:endParaRPr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74520" y="2130480"/>
            <a:ext cx="8973360" cy="14695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>
                <a:solidFill>
                  <a:srgbClr val="000000"/>
                </a:solidFill>
                <a:latin typeface="Calibri"/>
              </a:rPr>
              <a:t>The Internet was successful </a:t>
            </a:r>
            <a:r>
              <a:rPr lang="en-US" sz="6000" u="sng">
                <a:solidFill>
                  <a:srgbClr val="FF0000"/>
                </a:solidFill>
                <a:latin typeface="Calibri"/>
              </a:rPr>
              <a:t>because</a:t>
            </a:r>
            <a:r>
              <a:rPr lang="en-US" sz="6000">
                <a:solidFill>
                  <a:srgbClr val="000000"/>
                </a:solidFill>
                <a:latin typeface="Calibri"/>
              </a:rPr>
              <a:t> it was
simple and dumb 
</a:t>
            </a:r>
            <a:endParaRPr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24"/>
          <p:cNvPicPr/>
          <p:nvPr/>
        </p:nvPicPr>
        <p:blipFill>
          <a:blip r:embed="rId3"/>
          <a:stretch>
            <a:fillRect/>
          </a:stretch>
        </p:blipFill>
        <p:spPr>
          <a:xfrm>
            <a:off x="4950000" y="668520"/>
            <a:ext cx="2936160" cy="2349000"/>
          </a:xfrm>
          <a:prstGeom prst="rect">
            <a:avLst/>
          </a:prstGeom>
          <a:ln>
            <a:noFill/>
          </a:ln>
        </p:spPr>
      </p:pic>
      <p:sp>
        <p:nvSpPr>
          <p:cNvPr id="145" name="CustomShape 1"/>
          <p:cNvSpPr/>
          <p:nvPr/>
        </p:nvSpPr>
        <p:spPr>
          <a:xfrm>
            <a:off x="4379040" y="2693880"/>
            <a:ext cx="1048320" cy="477720"/>
          </a:xfrm>
          <a:prstGeom prst="can">
            <a:avLst>
              <a:gd name="adj" fmla="val 50000"/>
            </a:avLst>
          </a:prstGeom>
          <a:solidFill>
            <a:srgbClr val="000000"/>
          </a:solidFill>
          <a:ln w="28440">
            <a:solidFill>
              <a:srgbClr val="FFFFFF"/>
            </a:solidFill>
            <a:round/>
          </a:ln>
        </p:spPr>
      </p:sp>
      <p:sp>
        <p:nvSpPr>
          <p:cNvPr id="146" name="Line 2"/>
          <p:cNvSpPr/>
          <p:nvPr/>
        </p:nvSpPr>
        <p:spPr>
          <a:xfrm>
            <a:off x="1259640" y="3332520"/>
            <a:ext cx="812160" cy="1404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</p:sp>
      <p:sp>
        <p:nvSpPr>
          <p:cNvPr id="147" name="Line 3"/>
          <p:cNvSpPr/>
          <p:nvPr/>
        </p:nvSpPr>
        <p:spPr>
          <a:xfrm flipV="1">
            <a:off x="2892240" y="3021840"/>
            <a:ext cx="1600560" cy="25668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</p:sp>
      <p:sp>
        <p:nvSpPr>
          <p:cNvPr id="148" name="CustomShape 4"/>
          <p:cNvSpPr/>
          <p:nvPr/>
        </p:nvSpPr>
        <p:spPr>
          <a:xfrm>
            <a:off x="2072160" y="3107880"/>
            <a:ext cx="1048320" cy="477360"/>
          </a:xfrm>
          <a:prstGeom prst="can">
            <a:avLst>
              <a:gd name="adj" fmla="val 50000"/>
            </a:avLst>
          </a:prstGeom>
          <a:solidFill>
            <a:srgbClr val="000000"/>
          </a:solidFill>
          <a:ln w="28440">
            <a:solidFill>
              <a:srgbClr val="FFFFFF"/>
            </a:solidFill>
            <a:round/>
          </a:ln>
        </p:spPr>
      </p:sp>
      <p:sp>
        <p:nvSpPr>
          <p:cNvPr id="149" name="Line 5"/>
          <p:cNvSpPr/>
          <p:nvPr/>
        </p:nvSpPr>
        <p:spPr>
          <a:xfrm>
            <a:off x="2655720" y="3473280"/>
            <a:ext cx="1167480" cy="84348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</p:sp>
      <p:sp>
        <p:nvSpPr>
          <p:cNvPr id="150" name="Line 6"/>
          <p:cNvSpPr/>
          <p:nvPr/>
        </p:nvSpPr>
        <p:spPr>
          <a:xfrm>
            <a:off x="5163120" y="3021840"/>
            <a:ext cx="1335600" cy="70308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</p:sp>
      <p:sp>
        <p:nvSpPr>
          <p:cNvPr id="151" name="CustomShape 7"/>
          <p:cNvSpPr/>
          <p:nvPr/>
        </p:nvSpPr>
        <p:spPr>
          <a:xfrm>
            <a:off x="5974560" y="3486240"/>
            <a:ext cx="1048680" cy="477720"/>
          </a:xfrm>
          <a:prstGeom prst="can">
            <a:avLst>
              <a:gd name="adj" fmla="val 50000"/>
            </a:avLst>
          </a:prstGeom>
          <a:solidFill>
            <a:srgbClr val="000000"/>
          </a:solidFill>
          <a:ln w="28440">
            <a:solidFill>
              <a:srgbClr val="FFFFFF"/>
            </a:solidFill>
            <a:round/>
          </a:ln>
        </p:spPr>
      </p:sp>
      <p:sp>
        <p:nvSpPr>
          <p:cNvPr id="152" name="Line 8"/>
          <p:cNvSpPr/>
          <p:nvPr/>
        </p:nvSpPr>
        <p:spPr>
          <a:xfrm flipV="1">
            <a:off x="4493160" y="3841560"/>
            <a:ext cx="1708560" cy="47520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</p:sp>
      <p:sp>
        <p:nvSpPr>
          <p:cNvPr id="153" name="CustomShape 9"/>
          <p:cNvSpPr/>
          <p:nvPr/>
        </p:nvSpPr>
        <p:spPr>
          <a:xfrm>
            <a:off x="3444120" y="4078080"/>
            <a:ext cx="1048680" cy="477360"/>
          </a:xfrm>
          <a:prstGeom prst="can">
            <a:avLst>
              <a:gd name="adj" fmla="val 50000"/>
            </a:avLst>
          </a:prstGeom>
          <a:solidFill>
            <a:srgbClr val="000000"/>
          </a:solidFill>
          <a:ln w="28440">
            <a:solidFill>
              <a:srgbClr val="FFFFFF"/>
            </a:solidFill>
            <a:round/>
          </a:ln>
        </p:spPr>
      </p:sp>
      <p:sp>
        <p:nvSpPr>
          <p:cNvPr id="154" name="Line 10"/>
          <p:cNvSpPr/>
          <p:nvPr/>
        </p:nvSpPr>
        <p:spPr>
          <a:xfrm flipH="1" flipV="1">
            <a:off x="7023240" y="3725280"/>
            <a:ext cx="930240" cy="648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</p:sp>
      <p:sp>
        <p:nvSpPr>
          <p:cNvPr id="155" name="CustomShape 11"/>
          <p:cNvSpPr/>
          <p:nvPr/>
        </p:nvSpPr>
        <p:spPr>
          <a:xfrm>
            <a:off x="7953480" y="3524760"/>
            <a:ext cx="330840" cy="413280"/>
          </a:xfrm>
          <a:prstGeom prst="ellipse">
            <a:avLst/>
          </a:prstGeom>
          <a:solidFill>
            <a:srgbClr val="000000"/>
          </a:solidFill>
          <a:ln w="38160">
            <a:solidFill>
              <a:srgbClr val="FFFFFF"/>
            </a:solidFill>
            <a:round/>
          </a:ln>
        </p:spPr>
      </p:sp>
      <p:sp>
        <p:nvSpPr>
          <p:cNvPr id="156" name="CustomShape 12"/>
          <p:cNvSpPr/>
          <p:nvPr/>
        </p:nvSpPr>
        <p:spPr>
          <a:xfrm>
            <a:off x="927720" y="3125520"/>
            <a:ext cx="331560" cy="41328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</p:sp>
      <p:sp>
        <p:nvSpPr>
          <p:cNvPr id="157" name="CustomShape 13"/>
          <p:cNvSpPr/>
          <p:nvPr/>
        </p:nvSpPr>
        <p:spPr>
          <a:xfrm>
            <a:off x="274320" y="1024920"/>
            <a:ext cx="4590000" cy="529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600">
                <a:solidFill>
                  <a:srgbClr val="000000"/>
                </a:solidFill>
                <a:latin typeface="Calibri"/>
              </a:rPr>
              <a:t>50+ million lines of code</a:t>
            </a:r>
            <a:endParaRPr/>
          </a:p>
        </p:txBody>
      </p:sp>
      <p:sp>
        <p:nvSpPr>
          <p:cNvPr id="158" name="CustomShape 14"/>
          <p:cNvSpPr/>
          <p:nvPr/>
        </p:nvSpPr>
        <p:spPr>
          <a:xfrm>
            <a:off x="376200" y="1484280"/>
            <a:ext cx="4887360" cy="4863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600">
                <a:solidFill>
                  <a:srgbClr val="000000"/>
                </a:solidFill>
                <a:latin typeface="Calibri"/>
              </a:rPr>
              <a:t>Tens of billions of transistors</a:t>
            </a:r>
            <a:endParaRPr/>
          </a:p>
        </p:txBody>
      </p:sp>
      <p:sp>
        <p:nvSpPr>
          <p:cNvPr id="159" name="CustomShape 15"/>
          <p:cNvSpPr/>
          <p:nvPr/>
        </p:nvSpPr>
        <p:spPr>
          <a:xfrm>
            <a:off x="760320" y="4944240"/>
            <a:ext cx="7465680" cy="15991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600" dirty="0">
                <a:solidFill>
                  <a:srgbClr val="000000"/>
                </a:solidFill>
                <a:latin typeface="Calibri"/>
              </a:rPr>
              <a:t>Routers are fragile and insecure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600" dirty="0">
                <a:solidFill>
                  <a:srgbClr val="000000"/>
                </a:solidFill>
                <a:latin typeface="Calibri"/>
              </a:rPr>
              <a:t>Bloated and power </a:t>
            </a:r>
            <a:r>
              <a:rPr lang="en-US" sz="2600" dirty="0" smtClean="0">
                <a:solidFill>
                  <a:srgbClr val="000000"/>
                </a:solidFill>
                <a:latin typeface="Calibri"/>
              </a:rPr>
              <a:t>hungry</a:t>
            </a:r>
            <a:endParaRPr/>
          </a:p>
        </p:txBody>
      </p:sp>
      <p:sp>
        <p:nvSpPr>
          <p:cNvPr id="160" name="CustomShape 16"/>
          <p:cNvSpPr/>
          <p:nvPr/>
        </p:nvSpPr>
        <p:spPr>
          <a:xfrm>
            <a:off x="4388400" y="2656080"/>
            <a:ext cx="1048680" cy="707400"/>
          </a:xfrm>
          <a:prstGeom prst="can">
            <a:avLst>
              <a:gd name="adj" fmla="val 34162"/>
            </a:avLst>
          </a:prstGeom>
          <a:solidFill>
            <a:srgbClr val="000000"/>
          </a:solidFill>
          <a:ln w="28440">
            <a:solidFill>
              <a:srgbClr val="FFFFFF"/>
            </a:solidFill>
            <a:round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  <a:latin typeface="Calibri"/>
              </a:rPr>
              <a:t> Hardware </a:t>
            </a:r>
            <a:endParaRPr/>
          </a:p>
        </p:txBody>
      </p:sp>
      <p:sp>
        <p:nvSpPr>
          <p:cNvPr id="161" name="CustomShape 17"/>
          <p:cNvSpPr/>
          <p:nvPr/>
        </p:nvSpPr>
        <p:spPr>
          <a:xfrm>
            <a:off x="4388040" y="2093040"/>
            <a:ext cx="1048680" cy="707400"/>
          </a:xfrm>
          <a:prstGeom prst="can">
            <a:avLst>
              <a:gd name="adj" fmla="val 34162"/>
            </a:avLst>
          </a:prstGeom>
          <a:solidFill>
            <a:srgbClr val="000000"/>
          </a:solidFill>
          <a:ln w="38160">
            <a:solidFill>
              <a:srgbClr val="FFFFFF"/>
            </a:solidFill>
            <a:round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  <a:latin typeface="Calibri"/>
              </a:rPr>
              <a:t> Software </a:t>
            </a:r>
            <a:endParaRPr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charRg st="0" end="5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charRg st="58" end="5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charRg st="58" end="5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</TotalTime>
  <Words>947</Words>
  <Application>Microsoft Macintosh PowerPoint</Application>
  <PresentationFormat>On-screen Show (4:3)</PresentationFormat>
  <Paragraphs>307</Paragraphs>
  <Slides>30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Slide 1</vt:lpstr>
      <vt:lpstr>Slide 2</vt:lpstr>
      <vt:lpstr>Packets may be corrupted</vt:lpstr>
      <vt:lpstr>Packets may arrive out of order</vt:lpstr>
      <vt:lpstr>Packets may be duplicated</vt:lpstr>
      <vt:lpstr>They may not arrive at all</vt:lpstr>
      <vt:lpstr>Slide 7</vt:lpstr>
      <vt:lpstr>Slide 8</vt:lpstr>
      <vt:lpstr>Slide 9</vt:lpstr>
      <vt:lpstr>Slide 10</vt:lpstr>
      <vt:lpstr>Traditional Computer Networks</vt:lpstr>
      <vt:lpstr>Traditional Computer Networks</vt:lpstr>
      <vt:lpstr>Traditional Computer Networks</vt:lpstr>
      <vt:lpstr>Software Defined Networking (SDN)</vt:lpstr>
      <vt:lpstr>OpenFlow</vt:lpstr>
      <vt:lpstr>OpenFlow</vt:lpstr>
      <vt:lpstr>OpenFlow Switching</vt:lpstr>
      <vt:lpstr>OpenFlow Table Entry</vt:lpstr>
      <vt:lpstr>OpenFlow Examples</vt:lpstr>
      <vt:lpstr>Network Function Virtualization</vt:lpstr>
      <vt:lpstr>NFV Benefits</vt:lpstr>
      <vt:lpstr>AT&amp;T Domain 2.0</vt:lpstr>
      <vt:lpstr>Slide 23</vt:lpstr>
      <vt:lpstr>D 2.0 Benefits</vt:lpstr>
      <vt:lpstr>eCOMP</vt:lpstr>
      <vt:lpstr>eCOMP Components</vt:lpstr>
      <vt:lpstr>eCOMP Workflow</vt:lpstr>
      <vt:lpstr>Slide 28</vt:lpstr>
      <vt:lpstr>Slide 29</vt:lpstr>
      <vt:lpstr>Slide 30</vt:lpstr>
    </vt:vector>
  </TitlesOfParts>
  <Company>Lemons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Two Key Definitions</dc:title>
  <dc:creator>Apple Orange</dc:creator>
  <cp:lastModifiedBy>Ghufran Baig</cp:lastModifiedBy>
  <cp:revision>12</cp:revision>
  <dcterms:created xsi:type="dcterms:W3CDTF">2016-04-20T04:33:59Z</dcterms:created>
  <dcterms:modified xsi:type="dcterms:W3CDTF">2016-04-20T18:57:47Z</dcterms:modified>
</cp:coreProperties>
</file>